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sldIdLst>
    <p:sldId id="256" r:id="rId2"/>
  </p:sldIdLst>
  <p:sldSz cx="30279975" cy="42845038"/>
  <p:notesSz cx="6797675" cy="9928225"/>
  <p:defaultTextStyle>
    <a:defPPr>
      <a:defRPr lang="fr-FR"/>
    </a:defPPr>
    <a:lvl1pPr marL="0" algn="l" defTabSz="4178534" rtl="0" eaLnBrk="1" latinLnBrk="0" hangingPunct="1">
      <a:defRPr sz="8200" kern="1200">
        <a:solidFill>
          <a:schemeClr val="tx1"/>
        </a:solidFill>
        <a:latin typeface="+mn-lt"/>
        <a:ea typeface="+mn-ea"/>
        <a:cs typeface="+mn-cs"/>
      </a:defRPr>
    </a:lvl1pPr>
    <a:lvl2pPr marL="2089267" algn="l" defTabSz="4178534" rtl="0" eaLnBrk="1" latinLnBrk="0" hangingPunct="1">
      <a:defRPr sz="8200" kern="1200">
        <a:solidFill>
          <a:schemeClr val="tx1"/>
        </a:solidFill>
        <a:latin typeface="+mn-lt"/>
        <a:ea typeface="+mn-ea"/>
        <a:cs typeface="+mn-cs"/>
      </a:defRPr>
    </a:lvl2pPr>
    <a:lvl3pPr marL="4178534" algn="l" defTabSz="4178534" rtl="0" eaLnBrk="1" latinLnBrk="0" hangingPunct="1">
      <a:defRPr sz="8200" kern="1200">
        <a:solidFill>
          <a:schemeClr val="tx1"/>
        </a:solidFill>
        <a:latin typeface="+mn-lt"/>
        <a:ea typeface="+mn-ea"/>
        <a:cs typeface="+mn-cs"/>
      </a:defRPr>
    </a:lvl3pPr>
    <a:lvl4pPr marL="6267801" algn="l" defTabSz="4178534" rtl="0" eaLnBrk="1" latinLnBrk="0" hangingPunct="1">
      <a:defRPr sz="8200" kern="1200">
        <a:solidFill>
          <a:schemeClr val="tx1"/>
        </a:solidFill>
        <a:latin typeface="+mn-lt"/>
        <a:ea typeface="+mn-ea"/>
        <a:cs typeface="+mn-cs"/>
      </a:defRPr>
    </a:lvl4pPr>
    <a:lvl5pPr marL="8357067" algn="l" defTabSz="4178534" rtl="0" eaLnBrk="1" latinLnBrk="0" hangingPunct="1">
      <a:defRPr sz="8200" kern="1200">
        <a:solidFill>
          <a:schemeClr val="tx1"/>
        </a:solidFill>
        <a:latin typeface="+mn-lt"/>
        <a:ea typeface="+mn-ea"/>
        <a:cs typeface="+mn-cs"/>
      </a:defRPr>
    </a:lvl5pPr>
    <a:lvl6pPr marL="10446334" algn="l" defTabSz="4178534" rtl="0" eaLnBrk="1" latinLnBrk="0" hangingPunct="1">
      <a:defRPr sz="8200" kern="1200">
        <a:solidFill>
          <a:schemeClr val="tx1"/>
        </a:solidFill>
        <a:latin typeface="+mn-lt"/>
        <a:ea typeface="+mn-ea"/>
        <a:cs typeface="+mn-cs"/>
      </a:defRPr>
    </a:lvl6pPr>
    <a:lvl7pPr marL="12535601" algn="l" defTabSz="4178534" rtl="0" eaLnBrk="1" latinLnBrk="0" hangingPunct="1">
      <a:defRPr sz="8200" kern="1200">
        <a:solidFill>
          <a:schemeClr val="tx1"/>
        </a:solidFill>
        <a:latin typeface="+mn-lt"/>
        <a:ea typeface="+mn-ea"/>
        <a:cs typeface="+mn-cs"/>
      </a:defRPr>
    </a:lvl7pPr>
    <a:lvl8pPr marL="14624868" algn="l" defTabSz="4178534" rtl="0" eaLnBrk="1" latinLnBrk="0" hangingPunct="1">
      <a:defRPr sz="8200" kern="1200">
        <a:solidFill>
          <a:schemeClr val="tx1"/>
        </a:solidFill>
        <a:latin typeface="+mn-lt"/>
        <a:ea typeface="+mn-ea"/>
        <a:cs typeface="+mn-cs"/>
      </a:defRPr>
    </a:lvl8pPr>
    <a:lvl9pPr marL="16714135" algn="l" defTabSz="4178534"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95">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E04"/>
    <a:srgbClr val="CC6600"/>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p:cViewPr>
        <p:scale>
          <a:sx n="30" d="100"/>
          <a:sy n="30" d="100"/>
        </p:scale>
        <p:origin x="3344" y="144"/>
      </p:cViewPr>
      <p:guideLst>
        <p:guide orient="horz" pos="13495"/>
        <p:guide pos="9537"/>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'Day 3'!$E$68</c:f>
              <c:strCache>
                <c:ptCount val="1"/>
                <c:pt idx="0">
                  <c:v>Secretome</c:v>
                </c:pt>
              </c:strCache>
            </c:strRef>
          </c:tx>
          <c:dPt>
            <c:idx val="10"/>
            <c:bubble3D val="0"/>
            <c:explosion val="13"/>
          </c:dPt>
          <c:dLbls>
            <c:dLbl>
              <c:idx val="0"/>
              <c:delete val="1"/>
              <c:extLst>
                <c:ext xmlns:c15="http://schemas.microsoft.com/office/drawing/2012/chart" uri="{CE6537A1-D6FC-4f65-9D91-7224C49458BB}"/>
              </c:extLst>
            </c:dLbl>
            <c:dLbl>
              <c:idx val="1"/>
              <c:layout>
                <c:manualLayout>
                  <c:x val="0.0686091759725953"/>
                  <c:y val="-0.233326468521298"/>
                </c:manualLayout>
              </c:layout>
              <c:tx>
                <c:rich>
                  <a:bodyPr/>
                  <a:lstStyle/>
                  <a:p>
                    <a:r>
                      <a:rPr lang="is-IS" sz="1800"/>
                      <a:t>GH</a:t>
                    </a:r>
                  </a:p>
                  <a:p>
                    <a:r>
                      <a:rPr lang="is-IS" sz="1800"/>
                      <a:t>(12)</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465245555893633"/>
                  <c:y val="-0.0159764522359233"/>
                </c:manualLayout>
              </c:layout>
              <c:tx>
                <c:rich>
                  <a:bodyPr/>
                  <a:lstStyle/>
                  <a:p>
                    <a:r>
                      <a:rPr lang="is-IS" sz="1800"/>
                      <a:t>PL</a:t>
                    </a:r>
                  </a:p>
                  <a:p>
                    <a:r>
                      <a:rPr lang="is-IS" sz="1800"/>
                      <a:t>(1)</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manualLayout>
                  <c:x val="0.0379868486492721"/>
                  <c:y val="0.188495808471138"/>
                </c:manualLayout>
              </c:layout>
              <c:tx>
                <c:rich>
                  <a:bodyPr/>
                  <a:lstStyle/>
                  <a:p>
                    <a:r>
                      <a:rPr lang="en-US" sz="1800"/>
                      <a:t>Unkown</a:t>
                    </a:r>
                  </a:p>
                  <a:p>
                    <a:r>
                      <a:rPr lang="en-US" sz="1800"/>
                      <a:t>function</a:t>
                    </a:r>
                  </a:p>
                  <a:p>
                    <a:r>
                      <a:rPr lang="en-US" sz="1800"/>
                      <a:t>(10)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00047155759427"/>
                  <c:y val="-0.250397752050304"/>
                </c:manualLayout>
              </c:layout>
              <c:tx>
                <c:rich>
                  <a:bodyPr/>
                  <a:lstStyle/>
                  <a:p>
                    <a:r>
                      <a:rPr lang="is-IS" sz="1800"/>
                      <a:t>AA5_1</a:t>
                    </a:r>
                  </a:p>
                  <a:p>
                    <a:r>
                      <a:rPr lang="is-IS" sz="1800"/>
                      <a:t>(3)</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181932650567979"/>
                  <c:y val="0.239572133149854"/>
                </c:manualLayout>
              </c:layout>
              <c:tx>
                <c:rich>
                  <a:bodyPr/>
                  <a:lstStyle/>
                  <a:p>
                    <a:r>
                      <a:rPr lang="is-IS" sz="1800"/>
                      <a:t>AA1_1</a:t>
                    </a:r>
                  </a:p>
                  <a:p>
                    <a:r>
                      <a:rPr lang="is-IS" sz="1800"/>
                      <a:t>(2)</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0.0866778707601022"/>
                  <c:y val="-0.0164251225672263"/>
                </c:manualLayout>
              </c:layout>
              <c:tx>
                <c:rich>
                  <a:bodyPr/>
                  <a:lstStyle/>
                  <a:p>
                    <a:r>
                      <a:rPr lang="is-IS" sz="1800"/>
                      <a:t>AA7</a:t>
                    </a:r>
                  </a:p>
                  <a:p>
                    <a:r>
                      <a:rPr lang="is-IS" sz="1800"/>
                      <a:t>(1)</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101737327077222"/>
                  <c:y val="-0.00802637058398723"/>
                </c:manualLayout>
              </c:layout>
              <c:tx>
                <c:rich>
                  <a:bodyPr/>
                  <a:lstStyle/>
                  <a:p>
                    <a:r>
                      <a:rPr lang="mr-IN" sz="1800"/>
                      <a:t>AA</a:t>
                    </a:r>
                  </a:p>
                  <a:p>
                    <a:r>
                      <a:rPr lang="mr-IN" sz="1800"/>
                      <a:t>(6)</a:t>
                    </a:r>
                    <a:endParaRPr lang="mr-IN"/>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'Day 3'!$C$69:$D$78</c:f>
              <c:strCache>
                <c:ptCount val="10"/>
                <c:pt idx="0">
                  <c:v>Glycosyltransferases</c:v>
                </c:pt>
                <c:pt idx="1">
                  <c:v>Glycoside hydrolases</c:v>
                </c:pt>
                <c:pt idx="2">
                  <c:v>Polysaccharide lyases</c:v>
                </c:pt>
                <c:pt idx="3">
                  <c:v>Carbohydrate esterases</c:v>
                </c:pt>
                <c:pt idx="4">
                  <c:v>Unkown function</c:v>
                </c:pt>
                <c:pt idx="5">
                  <c:v>Copper radical oxidase</c:v>
                </c:pt>
                <c:pt idx="6">
                  <c:v>Laccase</c:v>
                </c:pt>
                <c:pt idx="7">
                  <c:v>Peroxidase</c:v>
                </c:pt>
                <c:pt idx="8">
                  <c:v>GMC oxidoreductase</c:v>
                </c:pt>
                <c:pt idx="9">
                  <c:v>Glucooligosaccharide oxidase</c:v>
                </c:pt>
              </c:strCache>
            </c:strRef>
          </c:cat>
          <c:val>
            <c:numRef>
              <c:f>'Day 3'!$E$69:$E$78</c:f>
              <c:numCache>
                <c:formatCode>General</c:formatCode>
                <c:ptCount val="10"/>
                <c:pt idx="0">
                  <c:v>0.0</c:v>
                </c:pt>
                <c:pt idx="1">
                  <c:v>12.0</c:v>
                </c:pt>
                <c:pt idx="2">
                  <c:v>1.0</c:v>
                </c:pt>
                <c:pt idx="3">
                  <c:v>0.0</c:v>
                </c:pt>
                <c:pt idx="4">
                  <c:v>10.0</c:v>
                </c:pt>
                <c:pt idx="5">
                  <c:v>3.0</c:v>
                </c:pt>
                <c:pt idx="6">
                  <c:v>2.0</c:v>
                </c:pt>
                <c:pt idx="7">
                  <c:v>0.0</c:v>
                </c:pt>
                <c:pt idx="8">
                  <c:v>0.0</c:v>
                </c:pt>
                <c:pt idx="9">
                  <c:v>1.0</c:v>
                </c:pt>
              </c:numCache>
            </c:numRef>
          </c:val>
        </c:ser>
        <c:dLbls>
          <c:showLegendKey val="0"/>
          <c:showVal val="1"/>
          <c:showCatName val="0"/>
          <c:showSerName val="0"/>
          <c:showPercent val="0"/>
          <c:showBubbleSize val="0"/>
          <c:showLeaderLines val="1"/>
        </c:dLbls>
        <c:gapWidth val="100"/>
        <c:splitType val="pos"/>
        <c:splitPos val="5.0"/>
        <c:secondPieSize val="75"/>
        <c:serLines/>
      </c:of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469995881162"/>
          <c:y val="0.0816128692253567"/>
          <c:w val="0.941060008237676"/>
          <c:h val="0.885826646042178"/>
        </c:manualLayout>
      </c:layout>
      <c:ofPieChart>
        <c:ofPieType val="pie"/>
        <c:varyColors val="1"/>
        <c:ser>
          <c:idx val="0"/>
          <c:order val="0"/>
          <c:tx>
            <c:strRef>
              <c:f>'day 3'!$D$61</c:f>
              <c:strCache>
                <c:ptCount val="1"/>
                <c:pt idx="0">
                  <c:v>Secretome</c:v>
                </c:pt>
              </c:strCache>
            </c:strRef>
          </c:tx>
          <c:dPt>
            <c:idx val="8"/>
            <c:bubble3D val="0"/>
            <c:spPr>
              <a:solidFill>
                <a:schemeClr val="bg2">
                  <a:lumMod val="25000"/>
                </a:schemeClr>
              </a:solidFill>
            </c:spPr>
          </c:dPt>
          <c:dPt>
            <c:idx val="9"/>
            <c:bubble3D val="0"/>
            <c:spPr>
              <a:solidFill>
                <a:schemeClr val="bg2">
                  <a:lumMod val="50000"/>
                </a:schemeClr>
              </a:solidFill>
            </c:spPr>
          </c:dPt>
          <c:dPt>
            <c:idx val="10"/>
            <c:bubble3D val="0"/>
            <c:explosion val="16"/>
          </c:dPt>
          <c:dLbls>
            <c:dLbl>
              <c:idx val="0"/>
              <c:delete val="1"/>
              <c:extLst>
                <c:ext xmlns:c15="http://schemas.microsoft.com/office/drawing/2012/chart" uri="{CE6537A1-D6FC-4f65-9D91-7224C49458BB}"/>
              </c:extLst>
            </c:dLbl>
            <c:dLbl>
              <c:idx val="1"/>
              <c:layout>
                <c:manualLayout>
                  <c:x val="0.125805390290979"/>
                  <c:y val="-0.244736847482494"/>
                </c:manualLayout>
              </c:layout>
              <c:tx>
                <c:rich>
                  <a:bodyPr/>
                  <a:lstStyle/>
                  <a:p>
                    <a:r>
                      <a:rPr lang="mr-IN" sz="1800"/>
                      <a:t>GH</a:t>
                    </a:r>
                  </a:p>
                  <a:p>
                    <a:r>
                      <a:rPr lang="mr-IN" sz="1800"/>
                      <a:t>(40)</a:t>
                    </a:r>
                    <a:endParaRPr lang="mr-IN"/>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436354836651194"/>
                  <c:y val="0.00865017140280579"/>
                </c:manualLayout>
              </c:layout>
              <c:tx>
                <c:rich>
                  <a:bodyPr/>
                  <a:lstStyle/>
                  <a:p>
                    <a:r>
                      <a:rPr lang="is-IS" sz="1800"/>
                      <a:t>PL</a:t>
                    </a:r>
                  </a:p>
                  <a:p>
                    <a:r>
                      <a:rPr lang="is-IS" sz="1800"/>
                      <a:t>(1)</a:t>
                    </a:r>
                    <a:endParaRPr lang="is-IS"/>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197861684944528"/>
                  <c:y val="-0.0319873290432117"/>
                </c:manualLayout>
              </c:layout>
              <c:tx>
                <c:rich>
                  <a:bodyPr/>
                  <a:lstStyle/>
                  <a:p>
                    <a:r>
                      <a:rPr lang="is-IS" sz="1800"/>
                      <a:t>CE</a:t>
                    </a:r>
                  </a:p>
                  <a:p>
                    <a:r>
                      <a:rPr lang="is-IS" sz="1800"/>
                      <a:t>(2)</a:t>
                    </a:r>
                    <a:endParaRPr lang="is-IS"/>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0.119306079388324"/>
                  <c:y val="0.193601280769373"/>
                </c:manualLayout>
              </c:layout>
              <c:tx>
                <c:rich>
                  <a:bodyPr/>
                  <a:lstStyle/>
                  <a:p>
                    <a:r>
                      <a:rPr lang="en-US" sz="1800"/>
                      <a:t>Unkown function</a:t>
                    </a:r>
                  </a:p>
                  <a:p>
                    <a:r>
                      <a:rPr lang="en-US" sz="1800"/>
                      <a:t>(14)</a:t>
                    </a:r>
                    <a:endParaRPr lang="en-US"/>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tx>
                <c:rich>
                  <a:bodyPr/>
                  <a:lstStyle/>
                  <a:p>
                    <a:r>
                      <a:rPr lang="is-IS" sz="1800"/>
                      <a:t>AA5_1</a:t>
                    </a:r>
                  </a:p>
                  <a:p>
                    <a:r>
                      <a:rPr lang="is-IS" sz="1800"/>
                      <a:t>(3)</a:t>
                    </a:r>
                    <a:endParaRPr lang="is-IS"/>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128646476901772"/>
                  <c:y val="0.103643697396571"/>
                </c:manualLayout>
              </c:layout>
              <c:tx>
                <c:rich>
                  <a:bodyPr/>
                  <a:lstStyle/>
                  <a:p>
                    <a:r>
                      <a:rPr lang="is-IS" sz="1800"/>
                      <a:t>AA1_1</a:t>
                    </a:r>
                  </a:p>
                  <a:p>
                    <a:r>
                      <a:rPr lang="is-IS" sz="1800"/>
                      <a:t>(2)</a:t>
                    </a:r>
                    <a:endParaRPr lang="is-IS"/>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dLbl>
              <c:idx val="8"/>
              <c:layout>
                <c:manualLayout>
                  <c:x val="-0.0698592112548758"/>
                  <c:y val="0.236011848092008"/>
                </c:manualLayout>
              </c:layout>
              <c:tx>
                <c:rich>
                  <a:bodyPr/>
                  <a:lstStyle/>
                  <a:p>
                    <a:r>
                      <a:rPr lang="is-IS" sz="1800"/>
                      <a:t>AA3</a:t>
                    </a:r>
                  </a:p>
                  <a:p>
                    <a:r>
                      <a:rPr lang="is-IS" sz="1800"/>
                      <a:t>(2)</a:t>
                    </a:r>
                    <a:endParaRPr lang="is-IS" sz="1000"/>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9"/>
              <c:layout>
                <c:manualLayout>
                  <c:x val="-0.023961858068323"/>
                  <c:y val="0.00929552867872378"/>
                </c:manualLayout>
              </c:layout>
              <c:tx>
                <c:rich>
                  <a:bodyPr/>
                  <a:lstStyle/>
                  <a:p>
                    <a:r>
                      <a:rPr lang="is-IS" sz="1800"/>
                      <a:t>AA9</a:t>
                    </a:r>
                  </a:p>
                  <a:p>
                    <a:r>
                      <a:rPr lang="is-IS" sz="1800"/>
                      <a:t>(1)</a:t>
                    </a:r>
                    <a:endParaRPr lang="is-IS"/>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10"/>
              <c:layout>
                <c:manualLayout>
                  <c:x val="-0.12314530321421"/>
                  <c:y val="-0.00463656453203373"/>
                </c:manualLayout>
              </c:layout>
              <c:tx>
                <c:rich>
                  <a:bodyPr/>
                  <a:lstStyle/>
                  <a:p>
                    <a:r>
                      <a:rPr lang="mr-IN" sz="1800"/>
                      <a:t>AA</a:t>
                    </a:r>
                  </a:p>
                  <a:p>
                    <a:r>
                      <a:rPr lang="mr-IN" sz="1800"/>
                      <a:t>(8)</a:t>
                    </a:r>
                    <a:endParaRPr lang="mr-IN"/>
                  </a:p>
                </c:rich>
              </c:tx>
              <c:dLblPos val="bestFi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dLblPos val="ctr"/>
            <c:showLegendKey val="0"/>
            <c:showVal val="0"/>
            <c:showCatName val="1"/>
            <c:showSerName val="0"/>
            <c:showPercent val="0"/>
            <c:showBubbleSize val="0"/>
            <c:showLeaderLines val="1"/>
            <c:extLst>
              <c:ext xmlns:c15="http://schemas.microsoft.com/office/drawing/2012/chart" uri="{CE6537A1-D6FC-4f65-9D91-7224C49458BB}"/>
            </c:extLst>
          </c:dLbls>
          <c:cat>
            <c:strRef>
              <c:f>'day 3'!$B$62:$C$71</c:f>
              <c:strCache>
                <c:ptCount val="10"/>
                <c:pt idx="0">
                  <c:v>Glycosyltransferases</c:v>
                </c:pt>
                <c:pt idx="1">
                  <c:v>Glycoside hydrolases</c:v>
                </c:pt>
                <c:pt idx="2">
                  <c:v>Polysaccharide lyases</c:v>
                </c:pt>
                <c:pt idx="3">
                  <c:v>Carbohydrate esterases</c:v>
                </c:pt>
                <c:pt idx="4">
                  <c:v>Unkown function</c:v>
                </c:pt>
                <c:pt idx="5">
                  <c:v>Copper radical oxidase</c:v>
                </c:pt>
                <c:pt idx="6">
                  <c:v>Laccase</c:v>
                </c:pt>
                <c:pt idx="7">
                  <c:v>Peroxidase</c:v>
                </c:pt>
                <c:pt idx="8">
                  <c:v>GMC oxidoreductase</c:v>
                </c:pt>
                <c:pt idx="9">
                  <c:v>AA9</c:v>
                </c:pt>
              </c:strCache>
            </c:strRef>
          </c:cat>
          <c:val>
            <c:numRef>
              <c:f>'day 3'!$D$62:$D$71</c:f>
              <c:numCache>
                <c:formatCode>General</c:formatCode>
                <c:ptCount val="10"/>
                <c:pt idx="0">
                  <c:v>0.0</c:v>
                </c:pt>
                <c:pt idx="1">
                  <c:v>40.0</c:v>
                </c:pt>
                <c:pt idx="2">
                  <c:v>1.0</c:v>
                </c:pt>
                <c:pt idx="3">
                  <c:v>2.0</c:v>
                </c:pt>
                <c:pt idx="4">
                  <c:v>14.0</c:v>
                </c:pt>
                <c:pt idx="5">
                  <c:v>3.0</c:v>
                </c:pt>
                <c:pt idx="6">
                  <c:v>2.0</c:v>
                </c:pt>
                <c:pt idx="7">
                  <c:v>0.0</c:v>
                </c:pt>
                <c:pt idx="8">
                  <c:v>2.0</c:v>
                </c:pt>
                <c:pt idx="9">
                  <c:v>1.0</c:v>
                </c:pt>
              </c:numCache>
            </c:numRef>
          </c:val>
        </c:ser>
        <c:dLbls>
          <c:showLegendKey val="0"/>
          <c:showVal val="0"/>
          <c:showCatName val="0"/>
          <c:showSerName val="0"/>
          <c:showPercent val="0"/>
          <c:showBubbleSize val="0"/>
          <c:showLeaderLines val="1"/>
        </c:dLbls>
        <c:gapWidth val="100"/>
        <c:splitType val="pos"/>
        <c:splitPos val="5.0"/>
        <c:secondPieSize val="75"/>
        <c:serLines/>
      </c:of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1944142267678"/>
          <c:y val="0.205416426876307"/>
          <c:w val="0.887130394273278"/>
          <c:h val="0.71490681656128"/>
        </c:manualLayout>
      </c:layout>
      <c:ofPieChart>
        <c:ofPieType val="pie"/>
        <c:varyColors val="1"/>
        <c:ser>
          <c:idx val="0"/>
          <c:order val="0"/>
          <c:tx>
            <c:strRef>
              <c:f>'Day 3'!$C$42</c:f>
              <c:strCache>
                <c:ptCount val="1"/>
                <c:pt idx="0">
                  <c:v>Secretome</c:v>
                </c:pt>
              </c:strCache>
            </c:strRef>
          </c:tx>
          <c:dPt>
            <c:idx val="8"/>
            <c:bubble3D val="0"/>
            <c:spPr>
              <a:solidFill>
                <a:schemeClr val="bg2">
                  <a:lumMod val="25000"/>
                </a:schemeClr>
              </a:solidFill>
            </c:spPr>
          </c:dPt>
          <c:dPt>
            <c:idx val="9"/>
            <c:bubble3D val="0"/>
            <c:spPr>
              <a:solidFill>
                <a:schemeClr val="bg2">
                  <a:lumMod val="50000"/>
                </a:schemeClr>
              </a:solidFill>
            </c:spPr>
          </c:dPt>
          <c:dPt>
            <c:idx val="10"/>
            <c:bubble3D val="0"/>
            <c:explosion val="10"/>
          </c:dPt>
          <c:dLbls>
            <c:dLbl>
              <c:idx val="0"/>
              <c:layout>
                <c:manualLayout>
                  <c:x val="0.00800568678915136"/>
                  <c:y val="0.0519065325167687"/>
                </c:manualLayout>
              </c:layout>
              <c:tx>
                <c:rich>
                  <a:bodyPr/>
                  <a:lstStyle/>
                  <a:p>
                    <a:r>
                      <a:rPr lang="is-IS" sz="1800" dirty="0" smtClean="0"/>
                      <a:t>GT</a:t>
                    </a:r>
                  </a:p>
                  <a:p>
                    <a:r>
                      <a:rPr lang="is-IS" sz="1800" dirty="0" smtClean="0"/>
                      <a:t>(1)</a:t>
                    </a:r>
                    <a:endParaRPr lang="is-IS"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mr-IN" sz="1800" dirty="0" smtClean="0"/>
                      <a:t>GH</a:t>
                    </a:r>
                  </a:p>
                  <a:p>
                    <a:r>
                      <a:rPr lang="mr-IN" sz="1800" dirty="0" smtClean="0"/>
                      <a:t>(80)</a:t>
                    </a:r>
                    <a:endParaRPr lang="mr-IN"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97325021872266"/>
                  <c:y val="-0.0565277777777778"/>
                </c:manualLayout>
              </c:layout>
              <c:tx>
                <c:rich>
                  <a:bodyPr/>
                  <a:lstStyle/>
                  <a:p>
                    <a:r>
                      <a:rPr lang="is-IS" sz="1800" dirty="0" smtClean="0"/>
                      <a:t>PL</a:t>
                    </a:r>
                  </a:p>
                  <a:p>
                    <a:r>
                      <a:rPr lang="is-IS" sz="1800" dirty="0" smtClean="0"/>
                      <a:t>(1)</a:t>
                    </a:r>
                    <a:endParaRPr lang="is-IS"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439197471454484"/>
                  <c:y val="0.148184047999093"/>
                </c:manualLayout>
              </c:layout>
              <c:tx>
                <c:rich>
                  <a:bodyPr/>
                  <a:lstStyle/>
                  <a:p>
                    <a:r>
                      <a:rPr lang="mr-IN" sz="1800" dirty="0" smtClean="0"/>
                      <a:t>CE</a:t>
                    </a:r>
                  </a:p>
                  <a:p>
                    <a:r>
                      <a:rPr lang="mr-IN" sz="1800" dirty="0" smtClean="0"/>
                      <a:t>(9)</a:t>
                    </a:r>
                    <a:endParaRPr lang="mr-IN"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0459536307961505"/>
                  <c:y val="-0.0269692330125401"/>
                </c:manualLayout>
              </c:layout>
              <c:tx>
                <c:rich>
                  <a:bodyPr/>
                  <a:lstStyle/>
                  <a:p>
                    <a:r>
                      <a:rPr lang="en-US" sz="1800" dirty="0" err="1"/>
                      <a:t>Unkown</a:t>
                    </a:r>
                    <a:r>
                      <a:rPr lang="en-US" sz="1800" baseline="0" dirty="0"/>
                      <a:t> </a:t>
                    </a:r>
                    <a:r>
                      <a:rPr lang="en-US" sz="1800" baseline="0" dirty="0" smtClean="0"/>
                      <a:t>function</a:t>
                    </a:r>
                  </a:p>
                  <a:p>
                    <a:r>
                      <a:rPr lang="en-US" sz="1800" baseline="0" dirty="0" smtClean="0"/>
                      <a:t>(10)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88076474746278"/>
                  <c:y val="-0.151162594169727"/>
                </c:manualLayout>
              </c:layout>
              <c:tx>
                <c:rich>
                  <a:bodyPr/>
                  <a:lstStyle/>
                  <a:p>
                    <a:r>
                      <a:rPr lang="mr-IN" sz="1800" dirty="0" smtClean="0"/>
                      <a:t>AA5_1</a:t>
                    </a:r>
                  </a:p>
                  <a:p>
                    <a:r>
                      <a:rPr lang="mr-IN" sz="1800" dirty="0" smtClean="0"/>
                      <a:t>(4)</a:t>
                    </a:r>
                    <a:endParaRPr lang="mr-IN"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56795246625356"/>
                  <c:y val="0.0551608314662864"/>
                </c:manualLayout>
              </c:layout>
              <c:tx>
                <c:rich>
                  <a:bodyPr/>
                  <a:lstStyle/>
                  <a:p>
                    <a:r>
                      <a:rPr lang="is-IS" sz="1800" dirty="0" smtClean="0"/>
                      <a:t>AA1_1</a:t>
                    </a:r>
                  </a:p>
                  <a:p>
                    <a:r>
                      <a:rPr lang="is-IS" sz="1800" dirty="0" smtClean="0"/>
                      <a:t>(2)</a:t>
                    </a:r>
                    <a:endParaRPr lang="is-IS"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dLbl>
              <c:idx val="8"/>
              <c:layout>
                <c:manualLayout>
                  <c:x val="0.101494750656168"/>
                  <c:y val="-0.00851851851851852"/>
                </c:manualLayout>
              </c:layout>
              <c:tx>
                <c:rich>
                  <a:bodyPr/>
                  <a:lstStyle/>
                  <a:p>
                    <a:r>
                      <a:rPr lang="mr-IN" sz="1800" dirty="0" smtClean="0"/>
                      <a:t>AA3</a:t>
                    </a:r>
                  </a:p>
                  <a:p>
                    <a:r>
                      <a:rPr lang="mr-IN" sz="1800" dirty="0" smtClean="0"/>
                      <a:t>(3)</a:t>
                    </a:r>
                    <a:endParaRPr lang="mr-IN"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is-IS" sz="1800" dirty="0" smtClean="0"/>
                      <a:t>AA9</a:t>
                    </a:r>
                  </a:p>
                  <a:p>
                    <a:r>
                      <a:rPr lang="is-IS" sz="1800" dirty="0" smtClean="0"/>
                      <a:t>(9)</a:t>
                    </a:r>
                    <a:endParaRPr lang="is-I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123939359549667"/>
                  <c:y val="-0.0214514344591114"/>
                </c:manualLayout>
              </c:layout>
              <c:tx>
                <c:rich>
                  <a:bodyPr/>
                  <a:lstStyle/>
                  <a:p>
                    <a:r>
                      <a:rPr lang="is-IS" sz="1800" dirty="0" smtClean="0"/>
                      <a:t>AA</a:t>
                    </a:r>
                  </a:p>
                  <a:p>
                    <a:r>
                      <a:rPr lang="is-IS" sz="1800" dirty="0" smtClean="0"/>
                      <a:t>(18)</a:t>
                    </a:r>
                    <a:endParaRPr lang="is-IS"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'Day 3'!$B$43:$B$52</c:f>
              <c:strCache>
                <c:ptCount val="10"/>
                <c:pt idx="0">
                  <c:v>Glycosyltransferases</c:v>
                </c:pt>
                <c:pt idx="1">
                  <c:v>Glycoside hydrolases</c:v>
                </c:pt>
                <c:pt idx="2">
                  <c:v>Polysaccharide lyases</c:v>
                </c:pt>
                <c:pt idx="3">
                  <c:v>Carbohydrate esterases</c:v>
                </c:pt>
                <c:pt idx="4">
                  <c:v>Unkown function</c:v>
                </c:pt>
                <c:pt idx="5">
                  <c:v>Copper radical oxidase</c:v>
                </c:pt>
                <c:pt idx="6">
                  <c:v>Laccase</c:v>
                </c:pt>
                <c:pt idx="7">
                  <c:v>Peroxidase</c:v>
                </c:pt>
                <c:pt idx="8">
                  <c:v>GMC oxidoreductase</c:v>
                </c:pt>
                <c:pt idx="9">
                  <c:v>AA9</c:v>
                </c:pt>
              </c:strCache>
            </c:strRef>
          </c:cat>
          <c:val>
            <c:numRef>
              <c:f>'Day 3'!$C$43:$C$52</c:f>
              <c:numCache>
                <c:formatCode>General</c:formatCode>
                <c:ptCount val="10"/>
                <c:pt idx="0">
                  <c:v>1.0</c:v>
                </c:pt>
                <c:pt idx="1">
                  <c:v>80.0</c:v>
                </c:pt>
                <c:pt idx="2">
                  <c:v>1.0</c:v>
                </c:pt>
                <c:pt idx="3">
                  <c:v>9.0</c:v>
                </c:pt>
                <c:pt idx="4">
                  <c:v>10.0</c:v>
                </c:pt>
                <c:pt idx="5">
                  <c:v>4.0</c:v>
                </c:pt>
                <c:pt idx="6">
                  <c:v>2.0</c:v>
                </c:pt>
                <c:pt idx="7">
                  <c:v>0.0</c:v>
                </c:pt>
                <c:pt idx="8">
                  <c:v>3.0</c:v>
                </c:pt>
                <c:pt idx="9">
                  <c:v>9.0</c:v>
                </c:pt>
              </c:numCache>
            </c:numRef>
          </c:val>
        </c:ser>
        <c:dLbls>
          <c:dLblPos val="ctr"/>
          <c:showLegendKey val="0"/>
          <c:showVal val="1"/>
          <c:showCatName val="0"/>
          <c:showSerName val="0"/>
          <c:showPercent val="0"/>
          <c:showBubbleSize val="0"/>
          <c:showLeaderLines val="1"/>
        </c:dLbls>
        <c:gapWidth val="100"/>
        <c:splitType val="pos"/>
        <c:splitPos val="5.0"/>
        <c:secondPieSize val="75"/>
        <c:serLines/>
      </c:of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33333333333"/>
          <c:y val="0.161921478565179"/>
          <c:w val="0.760291776027997"/>
          <c:h val="0.801041484397784"/>
        </c:manualLayout>
      </c:layout>
      <c:ofPieChart>
        <c:ofPieType val="pie"/>
        <c:varyColors val="1"/>
        <c:ser>
          <c:idx val="0"/>
          <c:order val="0"/>
          <c:tx>
            <c:strRef>
              <c:f>'Day 3'!$C$61</c:f>
              <c:strCache>
                <c:ptCount val="1"/>
                <c:pt idx="0">
                  <c:v>Secretome</c:v>
                </c:pt>
              </c:strCache>
            </c:strRef>
          </c:tx>
          <c:dPt>
            <c:idx val="8"/>
            <c:bubble3D val="0"/>
            <c:explosion val="18"/>
          </c:dPt>
          <c:dLbls>
            <c:dLbl>
              <c:idx val="0"/>
              <c:delete val="1"/>
              <c:extLst>
                <c:ext xmlns:c15="http://schemas.microsoft.com/office/drawing/2012/chart" uri="{CE6537A1-D6FC-4f65-9D91-7224C49458BB}"/>
              </c:extLst>
            </c:dLbl>
            <c:dLbl>
              <c:idx val="1"/>
              <c:layout>
                <c:manualLayout>
                  <c:x val="0.0828538932633421"/>
                  <c:y val="-0.180333187518227"/>
                </c:manualLayout>
              </c:layout>
              <c:tx>
                <c:rich>
                  <a:bodyPr/>
                  <a:lstStyle/>
                  <a:p>
                    <a:r>
                      <a:rPr lang="mr-IN" sz="1800" dirty="0" smtClean="0"/>
                      <a:t>GH</a:t>
                    </a:r>
                  </a:p>
                  <a:p>
                    <a:r>
                      <a:rPr lang="mr-IN" sz="1800" dirty="0" smtClean="0"/>
                      <a:t>(48)</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345746199322132"/>
                  <c:y val="0.345874315621713"/>
                </c:manualLayout>
              </c:layout>
              <c:tx>
                <c:rich>
                  <a:bodyPr/>
                  <a:lstStyle/>
                  <a:p>
                    <a:r>
                      <a:rPr lang="is-IS" sz="1800" dirty="0" smtClean="0"/>
                      <a:t>AA</a:t>
                    </a:r>
                  </a:p>
                  <a:p>
                    <a:r>
                      <a:rPr lang="is-IS" sz="1800" dirty="0" smtClean="0"/>
                      <a:t>(1)</a:t>
                    </a:r>
                    <a:endParaRPr lang="is-I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379491074512952"/>
                  <c:y val="-0.0260321873092475"/>
                </c:manualLayout>
              </c:layout>
              <c:tx>
                <c:rich>
                  <a:bodyPr/>
                  <a:lstStyle/>
                  <a:p>
                    <a:r>
                      <a:rPr lang="mr-IN" sz="1800" dirty="0" smtClean="0"/>
                      <a:t>CE</a:t>
                    </a:r>
                  </a:p>
                  <a:p>
                    <a:r>
                      <a:rPr lang="mr-IN" sz="1800" dirty="0" smtClean="0"/>
                      <a:t>(3)</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09124914141965"/>
                  <c:y val="0.177491444615906"/>
                </c:manualLayout>
              </c:layout>
              <c:tx>
                <c:rich>
                  <a:bodyPr/>
                  <a:lstStyle/>
                  <a:p>
                    <a:r>
                      <a:rPr lang="en-US" sz="1800" dirty="0" err="1"/>
                      <a:t>Unkown</a:t>
                    </a:r>
                    <a:r>
                      <a:rPr lang="en-US" sz="1800" dirty="0"/>
                      <a:t> </a:t>
                    </a:r>
                    <a:r>
                      <a:rPr lang="en-US" sz="1800" dirty="0" smtClean="0"/>
                      <a:t>function</a:t>
                    </a:r>
                  </a:p>
                  <a:p>
                    <a:r>
                      <a:rPr lang="en-US" sz="1800"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85569991251094"/>
                  <c:y val="0.00549431321084864"/>
                </c:manualLayout>
              </c:layout>
              <c:tx>
                <c:rich>
                  <a:bodyPr/>
                  <a:lstStyle/>
                  <a:p>
                    <a:r>
                      <a:rPr lang="is-IS" sz="1800" dirty="0" smtClean="0"/>
                      <a:t>AA5_1</a:t>
                    </a:r>
                  </a:p>
                  <a:p>
                    <a:r>
                      <a:rPr lang="is-IS" sz="1800" dirty="0" smtClean="0"/>
                      <a:t>(1)</a:t>
                    </a:r>
                    <a:endParaRPr lang="is-I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'Day 3'!$A$62:$B$69</c:f>
              <c:strCache>
                <c:ptCount val="8"/>
                <c:pt idx="0">
                  <c:v>Glycosyltransferases</c:v>
                </c:pt>
                <c:pt idx="1">
                  <c:v>Glycoside hydrolases</c:v>
                </c:pt>
                <c:pt idx="2">
                  <c:v>Polysaccharide lyases</c:v>
                </c:pt>
                <c:pt idx="3">
                  <c:v>Carbohydrate esterases</c:v>
                </c:pt>
                <c:pt idx="4">
                  <c:v>Unkown function</c:v>
                </c:pt>
                <c:pt idx="5">
                  <c:v>Copper radical oxidase</c:v>
                </c:pt>
                <c:pt idx="6">
                  <c:v>Laccase</c:v>
                </c:pt>
                <c:pt idx="7">
                  <c:v>Peroxidase</c:v>
                </c:pt>
              </c:strCache>
            </c:strRef>
          </c:cat>
          <c:val>
            <c:numRef>
              <c:f>'Day 3'!$C$62:$C$69</c:f>
              <c:numCache>
                <c:formatCode>General</c:formatCode>
                <c:ptCount val="8"/>
                <c:pt idx="0">
                  <c:v>0.0</c:v>
                </c:pt>
                <c:pt idx="1">
                  <c:v>48.0</c:v>
                </c:pt>
                <c:pt idx="2">
                  <c:v>0.0</c:v>
                </c:pt>
                <c:pt idx="3">
                  <c:v>3.0</c:v>
                </c:pt>
                <c:pt idx="4">
                  <c:v>17.0</c:v>
                </c:pt>
                <c:pt idx="5">
                  <c:v>1.0</c:v>
                </c:pt>
                <c:pt idx="6">
                  <c:v>0.0</c:v>
                </c:pt>
                <c:pt idx="7">
                  <c:v>0.0</c:v>
                </c:pt>
              </c:numCache>
            </c:numRef>
          </c:val>
        </c:ser>
        <c:dLbls>
          <c:showLegendKey val="0"/>
          <c:showVal val="0"/>
          <c:showCatName val="0"/>
          <c:showSerName val="0"/>
          <c:showPercent val="0"/>
          <c:showBubbleSize val="0"/>
          <c:showLeaderLines val="1"/>
        </c:dLbls>
        <c:gapWidth val="100"/>
        <c:secondPieSize val="75"/>
        <c:serLines/>
      </c:ofPie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309747"/>
            <a:ext cx="25737979" cy="9183913"/>
          </a:xfrm>
        </p:spPr>
        <p:txBody>
          <a:bodyPr/>
          <a:lstStyle/>
          <a:p>
            <a:r>
              <a:rPr lang="fr-FR" smtClean="0"/>
              <a:t>Modifiez le style du titre</a:t>
            </a:r>
            <a:endParaRPr lang="en-GB"/>
          </a:p>
        </p:txBody>
      </p:sp>
      <p:sp>
        <p:nvSpPr>
          <p:cNvPr id="3" name="Sous-titre 2"/>
          <p:cNvSpPr>
            <a:spLocks noGrp="1"/>
          </p:cNvSpPr>
          <p:nvPr>
            <p:ph type="subTitle" idx="1"/>
          </p:nvPr>
        </p:nvSpPr>
        <p:spPr>
          <a:xfrm>
            <a:off x="4541996" y="24278855"/>
            <a:ext cx="21195983" cy="10949287"/>
          </a:xfrm>
        </p:spPr>
        <p:txBody>
          <a:bodyPr/>
          <a:lstStyle>
            <a:lvl1pPr marL="0" indent="0" algn="ctr">
              <a:buNone/>
              <a:defRPr>
                <a:solidFill>
                  <a:schemeClr val="tx1">
                    <a:tint val="75000"/>
                  </a:schemeClr>
                </a:solidFill>
              </a:defRPr>
            </a:lvl1pPr>
            <a:lvl2pPr marL="2088645" indent="0" algn="ctr">
              <a:buNone/>
              <a:defRPr>
                <a:solidFill>
                  <a:schemeClr val="tx1">
                    <a:tint val="75000"/>
                  </a:schemeClr>
                </a:solidFill>
              </a:defRPr>
            </a:lvl2pPr>
            <a:lvl3pPr marL="4177282" indent="0" algn="ctr">
              <a:buNone/>
              <a:defRPr>
                <a:solidFill>
                  <a:schemeClr val="tx1">
                    <a:tint val="75000"/>
                  </a:schemeClr>
                </a:solidFill>
              </a:defRPr>
            </a:lvl3pPr>
            <a:lvl4pPr marL="6265927" indent="0" algn="ctr">
              <a:buNone/>
              <a:defRPr>
                <a:solidFill>
                  <a:schemeClr val="tx1">
                    <a:tint val="75000"/>
                  </a:schemeClr>
                </a:solidFill>
              </a:defRPr>
            </a:lvl4pPr>
            <a:lvl5pPr marL="8354563" indent="0" algn="ctr">
              <a:buNone/>
              <a:defRPr>
                <a:solidFill>
                  <a:schemeClr val="tx1">
                    <a:tint val="75000"/>
                  </a:schemeClr>
                </a:solidFill>
              </a:defRPr>
            </a:lvl5pPr>
            <a:lvl6pPr marL="10443209" indent="0" algn="ctr">
              <a:buNone/>
              <a:defRPr>
                <a:solidFill>
                  <a:schemeClr val="tx1">
                    <a:tint val="75000"/>
                  </a:schemeClr>
                </a:solidFill>
              </a:defRPr>
            </a:lvl6pPr>
            <a:lvl7pPr marL="12531849" indent="0" algn="ctr">
              <a:buNone/>
              <a:defRPr>
                <a:solidFill>
                  <a:schemeClr val="tx1">
                    <a:tint val="75000"/>
                  </a:schemeClr>
                </a:solidFill>
              </a:defRPr>
            </a:lvl7pPr>
            <a:lvl8pPr marL="14620490" indent="0" algn="ctr">
              <a:buNone/>
              <a:defRPr>
                <a:solidFill>
                  <a:schemeClr val="tx1">
                    <a:tint val="75000"/>
                  </a:schemeClr>
                </a:solidFill>
              </a:defRPr>
            </a:lvl8pPr>
            <a:lvl9pPr marL="16709135" indent="0" algn="ctr">
              <a:buNone/>
              <a:defRPr>
                <a:solidFill>
                  <a:schemeClr val="tx1">
                    <a:tint val="75000"/>
                  </a:schemeClr>
                </a:solidFill>
              </a:defRPr>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403343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399214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2982" y="1715791"/>
            <a:ext cx="6812994" cy="36557132"/>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1513999" y="1715791"/>
            <a:ext cx="19934317" cy="3655713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13148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266896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09" y="27531919"/>
            <a:ext cx="25737979" cy="8509501"/>
          </a:xfrm>
        </p:spPr>
        <p:txBody>
          <a:bodyPr anchor="t"/>
          <a:lstStyle>
            <a:lvl1pPr algn="l">
              <a:defRPr sz="18300" b="1" cap="all"/>
            </a:lvl1pPr>
          </a:lstStyle>
          <a:p>
            <a:r>
              <a:rPr lang="fr-FR" smtClean="0"/>
              <a:t>Modifiez le style du titre</a:t>
            </a:r>
            <a:endParaRPr lang="en-GB"/>
          </a:p>
        </p:txBody>
      </p:sp>
      <p:sp>
        <p:nvSpPr>
          <p:cNvPr id="3" name="Espace réservé du texte 2"/>
          <p:cNvSpPr>
            <a:spLocks noGrp="1"/>
          </p:cNvSpPr>
          <p:nvPr>
            <p:ph type="body" idx="1"/>
          </p:nvPr>
        </p:nvSpPr>
        <p:spPr>
          <a:xfrm>
            <a:off x="2391909" y="18159571"/>
            <a:ext cx="25737979" cy="9372349"/>
          </a:xfrm>
        </p:spPr>
        <p:txBody>
          <a:bodyPr anchor="b"/>
          <a:lstStyle>
            <a:lvl1pPr marL="0" indent="0">
              <a:buNone/>
              <a:defRPr sz="9100">
                <a:solidFill>
                  <a:schemeClr val="tx1">
                    <a:tint val="75000"/>
                  </a:schemeClr>
                </a:solidFill>
              </a:defRPr>
            </a:lvl1pPr>
            <a:lvl2pPr marL="2088645" indent="0">
              <a:buNone/>
              <a:defRPr sz="8200">
                <a:solidFill>
                  <a:schemeClr val="tx1">
                    <a:tint val="75000"/>
                  </a:schemeClr>
                </a:solidFill>
              </a:defRPr>
            </a:lvl2pPr>
            <a:lvl3pPr marL="4177282" indent="0">
              <a:buNone/>
              <a:defRPr sz="7300">
                <a:solidFill>
                  <a:schemeClr val="tx1">
                    <a:tint val="75000"/>
                  </a:schemeClr>
                </a:solidFill>
              </a:defRPr>
            </a:lvl3pPr>
            <a:lvl4pPr marL="6265927" indent="0">
              <a:buNone/>
              <a:defRPr sz="6400">
                <a:solidFill>
                  <a:schemeClr val="tx1">
                    <a:tint val="75000"/>
                  </a:schemeClr>
                </a:solidFill>
              </a:defRPr>
            </a:lvl4pPr>
            <a:lvl5pPr marL="8354563" indent="0">
              <a:buNone/>
              <a:defRPr sz="6400">
                <a:solidFill>
                  <a:schemeClr val="tx1">
                    <a:tint val="75000"/>
                  </a:schemeClr>
                </a:solidFill>
              </a:defRPr>
            </a:lvl5pPr>
            <a:lvl6pPr marL="10443209" indent="0">
              <a:buNone/>
              <a:defRPr sz="6400">
                <a:solidFill>
                  <a:schemeClr val="tx1">
                    <a:tint val="75000"/>
                  </a:schemeClr>
                </a:solidFill>
              </a:defRPr>
            </a:lvl6pPr>
            <a:lvl7pPr marL="12531849" indent="0">
              <a:buNone/>
              <a:defRPr sz="6400">
                <a:solidFill>
                  <a:schemeClr val="tx1">
                    <a:tint val="75000"/>
                  </a:schemeClr>
                </a:solidFill>
              </a:defRPr>
            </a:lvl7pPr>
            <a:lvl8pPr marL="14620490" indent="0">
              <a:buNone/>
              <a:defRPr sz="6400">
                <a:solidFill>
                  <a:schemeClr val="tx1">
                    <a:tint val="75000"/>
                  </a:schemeClr>
                </a:solidFill>
              </a:defRPr>
            </a:lvl8pPr>
            <a:lvl9pPr marL="16709135" indent="0">
              <a:buNone/>
              <a:defRPr sz="6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36425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1513999" y="9997191"/>
            <a:ext cx="13373656" cy="2827574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15392320" y="9997191"/>
            <a:ext cx="13373656" cy="2827574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272071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GB"/>
          </a:p>
        </p:txBody>
      </p:sp>
      <p:sp>
        <p:nvSpPr>
          <p:cNvPr id="3" name="Espace réservé du texte 2"/>
          <p:cNvSpPr>
            <a:spLocks noGrp="1"/>
          </p:cNvSpPr>
          <p:nvPr>
            <p:ph type="body" idx="1"/>
          </p:nvPr>
        </p:nvSpPr>
        <p:spPr>
          <a:xfrm>
            <a:off x="1513999" y="9590547"/>
            <a:ext cx="13378914" cy="3996884"/>
          </a:xfrm>
        </p:spPr>
        <p:txBody>
          <a:bodyPr anchor="b"/>
          <a:lstStyle>
            <a:lvl1pPr marL="0" indent="0">
              <a:buNone/>
              <a:defRPr sz="11000" b="1"/>
            </a:lvl1pPr>
            <a:lvl2pPr marL="2088645" indent="0">
              <a:buNone/>
              <a:defRPr sz="9100" b="1"/>
            </a:lvl2pPr>
            <a:lvl3pPr marL="4177282" indent="0">
              <a:buNone/>
              <a:defRPr sz="8200" b="1"/>
            </a:lvl3pPr>
            <a:lvl4pPr marL="6265927" indent="0">
              <a:buNone/>
              <a:defRPr sz="7300" b="1"/>
            </a:lvl4pPr>
            <a:lvl5pPr marL="8354563" indent="0">
              <a:buNone/>
              <a:defRPr sz="7300" b="1"/>
            </a:lvl5pPr>
            <a:lvl6pPr marL="10443209" indent="0">
              <a:buNone/>
              <a:defRPr sz="7300" b="1"/>
            </a:lvl6pPr>
            <a:lvl7pPr marL="12531849" indent="0">
              <a:buNone/>
              <a:defRPr sz="7300" b="1"/>
            </a:lvl7pPr>
            <a:lvl8pPr marL="14620490" indent="0">
              <a:buNone/>
              <a:defRPr sz="7300" b="1"/>
            </a:lvl8pPr>
            <a:lvl9pPr marL="16709135" indent="0">
              <a:buNone/>
              <a:defRPr sz="7300" b="1"/>
            </a:lvl9pPr>
          </a:lstStyle>
          <a:p>
            <a:pPr lvl="0"/>
            <a:r>
              <a:rPr lang="fr-FR" smtClean="0"/>
              <a:t>Modifiez les styles du texte du masque</a:t>
            </a:r>
          </a:p>
        </p:txBody>
      </p:sp>
      <p:sp>
        <p:nvSpPr>
          <p:cNvPr id="4" name="Espace réservé du contenu 3"/>
          <p:cNvSpPr>
            <a:spLocks noGrp="1"/>
          </p:cNvSpPr>
          <p:nvPr>
            <p:ph sz="half" idx="2"/>
          </p:nvPr>
        </p:nvSpPr>
        <p:spPr>
          <a:xfrm>
            <a:off x="1513999" y="13587431"/>
            <a:ext cx="13378914"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15381808" y="9590547"/>
            <a:ext cx="13384170" cy="3996884"/>
          </a:xfrm>
        </p:spPr>
        <p:txBody>
          <a:bodyPr anchor="b"/>
          <a:lstStyle>
            <a:lvl1pPr marL="0" indent="0">
              <a:buNone/>
              <a:defRPr sz="11000" b="1"/>
            </a:lvl1pPr>
            <a:lvl2pPr marL="2088645" indent="0">
              <a:buNone/>
              <a:defRPr sz="9100" b="1"/>
            </a:lvl2pPr>
            <a:lvl3pPr marL="4177282" indent="0">
              <a:buNone/>
              <a:defRPr sz="8200" b="1"/>
            </a:lvl3pPr>
            <a:lvl4pPr marL="6265927" indent="0">
              <a:buNone/>
              <a:defRPr sz="7300" b="1"/>
            </a:lvl4pPr>
            <a:lvl5pPr marL="8354563" indent="0">
              <a:buNone/>
              <a:defRPr sz="7300" b="1"/>
            </a:lvl5pPr>
            <a:lvl6pPr marL="10443209" indent="0">
              <a:buNone/>
              <a:defRPr sz="7300" b="1"/>
            </a:lvl6pPr>
            <a:lvl7pPr marL="12531849" indent="0">
              <a:buNone/>
              <a:defRPr sz="7300" b="1"/>
            </a:lvl7pPr>
            <a:lvl8pPr marL="14620490" indent="0">
              <a:buNone/>
              <a:defRPr sz="7300" b="1"/>
            </a:lvl8pPr>
            <a:lvl9pPr marL="16709135" indent="0">
              <a:buNone/>
              <a:defRPr sz="7300" b="1"/>
            </a:lvl9pPr>
          </a:lstStyle>
          <a:p>
            <a:pPr lvl="0"/>
            <a:r>
              <a:rPr lang="fr-FR" smtClean="0"/>
              <a:t>Modifiez les styles du texte du masque</a:t>
            </a:r>
          </a:p>
        </p:txBody>
      </p:sp>
      <p:sp>
        <p:nvSpPr>
          <p:cNvPr id="6" name="Espace réservé du contenu 5"/>
          <p:cNvSpPr>
            <a:spLocks noGrp="1"/>
          </p:cNvSpPr>
          <p:nvPr>
            <p:ph sz="quarter" idx="4"/>
          </p:nvPr>
        </p:nvSpPr>
        <p:spPr>
          <a:xfrm>
            <a:off x="15381808" y="13587431"/>
            <a:ext cx="13384170"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126886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370622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80287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7" y="1705867"/>
            <a:ext cx="9961903" cy="7259854"/>
          </a:xfrm>
        </p:spPr>
        <p:txBody>
          <a:bodyPr anchor="b"/>
          <a:lstStyle>
            <a:lvl1pPr algn="l">
              <a:defRPr sz="9100" b="1"/>
            </a:lvl1pPr>
          </a:lstStyle>
          <a:p>
            <a:r>
              <a:rPr lang="fr-FR" smtClean="0"/>
              <a:t>Modifiez le style du titre</a:t>
            </a:r>
            <a:endParaRPr lang="en-GB"/>
          </a:p>
        </p:txBody>
      </p:sp>
      <p:sp>
        <p:nvSpPr>
          <p:cNvPr id="3" name="Espace réservé du contenu 2"/>
          <p:cNvSpPr>
            <a:spLocks noGrp="1"/>
          </p:cNvSpPr>
          <p:nvPr>
            <p:ph idx="1"/>
          </p:nvPr>
        </p:nvSpPr>
        <p:spPr>
          <a:xfrm>
            <a:off x="11838629" y="1705883"/>
            <a:ext cx="16927347" cy="36567053"/>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1514007" y="8965737"/>
            <a:ext cx="9961903" cy="29307199"/>
          </a:xfrm>
        </p:spPr>
        <p:txBody>
          <a:bodyPr/>
          <a:lstStyle>
            <a:lvl1pPr marL="0" indent="0">
              <a:buNone/>
              <a:defRPr sz="6400"/>
            </a:lvl1pPr>
            <a:lvl2pPr marL="2088645" indent="0">
              <a:buNone/>
              <a:defRPr sz="5500"/>
            </a:lvl2pPr>
            <a:lvl3pPr marL="4177282" indent="0">
              <a:buNone/>
              <a:defRPr sz="4600"/>
            </a:lvl3pPr>
            <a:lvl4pPr marL="6265927" indent="0">
              <a:buNone/>
              <a:defRPr sz="4100"/>
            </a:lvl4pPr>
            <a:lvl5pPr marL="8354563" indent="0">
              <a:buNone/>
              <a:defRPr sz="4100"/>
            </a:lvl5pPr>
            <a:lvl6pPr marL="10443209" indent="0">
              <a:buNone/>
              <a:defRPr sz="4100"/>
            </a:lvl6pPr>
            <a:lvl7pPr marL="12531849" indent="0">
              <a:buNone/>
              <a:defRPr sz="4100"/>
            </a:lvl7pPr>
            <a:lvl8pPr marL="14620490" indent="0">
              <a:buNone/>
              <a:defRPr sz="4100"/>
            </a:lvl8pPr>
            <a:lvl9pPr marL="16709135"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202884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91527"/>
            <a:ext cx="18167985" cy="3540669"/>
          </a:xfrm>
        </p:spPr>
        <p:txBody>
          <a:bodyPr anchor="b"/>
          <a:lstStyle>
            <a:lvl1pPr algn="l">
              <a:defRPr sz="9100" b="1"/>
            </a:lvl1pPr>
          </a:lstStyle>
          <a:p>
            <a:r>
              <a:rPr lang="fr-FR" smtClean="0"/>
              <a:t>Modifiez le style du titre</a:t>
            </a:r>
            <a:endParaRPr lang="en-GB"/>
          </a:p>
        </p:txBody>
      </p:sp>
      <p:sp>
        <p:nvSpPr>
          <p:cNvPr id="3" name="Espace réservé pour une image  2"/>
          <p:cNvSpPr>
            <a:spLocks noGrp="1"/>
          </p:cNvSpPr>
          <p:nvPr>
            <p:ph type="pic" idx="1"/>
          </p:nvPr>
        </p:nvSpPr>
        <p:spPr>
          <a:xfrm>
            <a:off x="5935087" y="3828283"/>
            <a:ext cx="18167985" cy="25707023"/>
          </a:xfrm>
        </p:spPr>
        <p:txBody>
          <a:bodyPr/>
          <a:lstStyle>
            <a:lvl1pPr marL="0" indent="0">
              <a:buNone/>
              <a:defRPr sz="14600"/>
            </a:lvl1pPr>
            <a:lvl2pPr marL="2088645" indent="0">
              <a:buNone/>
              <a:defRPr sz="12800"/>
            </a:lvl2pPr>
            <a:lvl3pPr marL="4177282" indent="0">
              <a:buNone/>
              <a:defRPr sz="11000"/>
            </a:lvl3pPr>
            <a:lvl4pPr marL="6265927" indent="0">
              <a:buNone/>
              <a:defRPr sz="9100"/>
            </a:lvl4pPr>
            <a:lvl5pPr marL="8354563" indent="0">
              <a:buNone/>
              <a:defRPr sz="9100"/>
            </a:lvl5pPr>
            <a:lvl6pPr marL="10443209" indent="0">
              <a:buNone/>
              <a:defRPr sz="9100"/>
            </a:lvl6pPr>
            <a:lvl7pPr marL="12531849" indent="0">
              <a:buNone/>
              <a:defRPr sz="9100"/>
            </a:lvl7pPr>
            <a:lvl8pPr marL="14620490" indent="0">
              <a:buNone/>
              <a:defRPr sz="9100"/>
            </a:lvl8pPr>
            <a:lvl9pPr marL="16709135" indent="0">
              <a:buNone/>
              <a:defRPr sz="9100"/>
            </a:lvl9pPr>
          </a:lstStyle>
          <a:p>
            <a:endParaRPr lang="en-GB"/>
          </a:p>
        </p:txBody>
      </p:sp>
      <p:sp>
        <p:nvSpPr>
          <p:cNvPr id="4" name="Espace réservé du texte 3"/>
          <p:cNvSpPr>
            <a:spLocks noGrp="1"/>
          </p:cNvSpPr>
          <p:nvPr>
            <p:ph type="body" sz="half" idx="2"/>
          </p:nvPr>
        </p:nvSpPr>
        <p:spPr>
          <a:xfrm>
            <a:off x="5935087" y="33532196"/>
            <a:ext cx="18167985" cy="5028338"/>
          </a:xfrm>
        </p:spPr>
        <p:txBody>
          <a:bodyPr/>
          <a:lstStyle>
            <a:lvl1pPr marL="0" indent="0">
              <a:buNone/>
              <a:defRPr sz="6400"/>
            </a:lvl1pPr>
            <a:lvl2pPr marL="2088645" indent="0">
              <a:buNone/>
              <a:defRPr sz="5500"/>
            </a:lvl2pPr>
            <a:lvl3pPr marL="4177282" indent="0">
              <a:buNone/>
              <a:defRPr sz="4600"/>
            </a:lvl3pPr>
            <a:lvl4pPr marL="6265927" indent="0">
              <a:buNone/>
              <a:defRPr sz="4100"/>
            </a:lvl4pPr>
            <a:lvl5pPr marL="8354563" indent="0">
              <a:buNone/>
              <a:defRPr sz="4100"/>
            </a:lvl5pPr>
            <a:lvl6pPr marL="10443209" indent="0">
              <a:buNone/>
              <a:defRPr sz="4100"/>
            </a:lvl6pPr>
            <a:lvl7pPr marL="12531849" indent="0">
              <a:buNone/>
              <a:defRPr sz="4100"/>
            </a:lvl7pPr>
            <a:lvl8pPr marL="14620490" indent="0">
              <a:buNone/>
              <a:defRPr sz="4100"/>
            </a:lvl8pPr>
            <a:lvl9pPr marL="16709135"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D53FF9-7AE4-4FDB-BBDB-81CC6913EFCF}" type="datetimeFigureOut">
              <a:rPr lang="fr-FR" smtClean="0"/>
              <a:pPr/>
              <a:t>10/09/2018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215CFA-C9BE-4098-9E6E-649706621D44}" type="slidenum">
              <a:rPr lang="fr-FR" smtClean="0"/>
              <a:pPr/>
              <a:t>‹#›</a:t>
            </a:fld>
            <a:endParaRPr lang="fr-FR"/>
          </a:p>
        </p:txBody>
      </p:sp>
    </p:spTree>
    <p:extLst>
      <p:ext uri="{BB962C8B-B14F-4D97-AF65-F5344CB8AC3E}">
        <p14:creationId xmlns:p14="http://schemas.microsoft.com/office/powerpoint/2010/main" val="36133885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5788"/>
            <a:ext cx="27251978" cy="7140840"/>
          </a:xfrm>
          <a:prstGeom prst="rect">
            <a:avLst/>
          </a:prstGeom>
        </p:spPr>
        <p:txBody>
          <a:bodyPr vert="horz" lIns="417725" tIns="208863" rIns="417725" bIns="208863"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1513999" y="9997191"/>
            <a:ext cx="27251978" cy="28275745"/>
          </a:xfrm>
          <a:prstGeom prst="rect">
            <a:avLst/>
          </a:prstGeom>
        </p:spPr>
        <p:txBody>
          <a:bodyPr vert="horz" lIns="417725" tIns="208863" rIns="417725" bIns="208863"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1513998" y="39711018"/>
            <a:ext cx="7065328" cy="2281102"/>
          </a:xfrm>
          <a:prstGeom prst="rect">
            <a:avLst/>
          </a:prstGeom>
        </p:spPr>
        <p:txBody>
          <a:bodyPr vert="horz" lIns="417725" tIns="208863" rIns="417725" bIns="208863" rtlCol="0" anchor="ctr"/>
          <a:lstStyle>
            <a:lvl1pPr algn="l">
              <a:defRPr sz="5500">
                <a:solidFill>
                  <a:schemeClr val="tx1">
                    <a:tint val="75000"/>
                  </a:schemeClr>
                </a:solidFill>
              </a:defRPr>
            </a:lvl1pPr>
          </a:lstStyle>
          <a:p>
            <a:fld id="{89D53FF9-7AE4-4FDB-BBDB-81CC6913EFCF}" type="datetimeFigureOut">
              <a:rPr lang="fr-FR" smtClean="0"/>
              <a:pPr/>
              <a:t>10/09/2018</a:t>
            </a:fld>
            <a:endParaRPr lang="fr-FR"/>
          </a:p>
        </p:txBody>
      </p:sp>
      <p:sp>
        <p:nvSpPr>
          <p:cNvPr id="5" name="Espace réservé du pied de page 4"/>
          <p:cNvSpPr>
            <a:spLocks noGrp="1"/>
          </p:cNvSpPr>
          <p:nvPr>
            <p:ph type="ftr" sz="quarter" idx="3"/>
          </p:nvPr>
        </p:nvSpPr>
        <p:spPr>
          <a:xfrm>
            <a:off x="10345658" y="39711018"/>
            <a:ext cx="9588659" cy="2281102"/>
          </a:xfrm>
          <a:prstGeom prst="rect">
            <a:avLst/>
          </a:prstGeom>
        </p:spPr>
        <p:txBody>
          <a:bodyPr vert="horz" lIns="417725" tIns="208863" rIns="417725" bIns="208863" rtlCol="0" anchor="ctr"/>
          <a:lstStyle>
            <a:lvl1pPr algn="ctr">
              <a:defRPr sz="55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49" y="39711018"/>
            <a:ext cx="7065328" cy="2281102"/>
          </a:xfrm>
          <a:prstGeom prst="rect">
            <a:avLst/>
          </a:prstGeom>
        </p:spPr>
        <p:txBody>
          <a:bodyPr vert="horz" lIns="417725" tIns="208863" rIns="417725" bIns="208863" rtlCol="0" anchor="ctr"/>
          <a:lstStyle>
            <a:lvl1pPr algn="r">
              <a:defRPr sz="5500">
                <a:solidFill>
                  <a:schemeClr val="tx1">
                    <a:tint val="75000"/>
                  </a:schemeClr>
                </a:solidFill>
              </a:defRPr>
            </a:lvl1pPr>
          </a:lstStyle>
          <a:p>
            <a:fld id="{64215CFA-C9BE-4098-9E6E-649706621D44}" type="slidenum">
              <a:rPr lang="fr-FR" smtClean="0"/>
              <a:pPr/>
              <a:t>‹#›</a:t>
            </a:fld>
            <a:endParaRPr lang="fr-FR"/>
          </a:p>
        </p:txBody>
      </p:sp>
    </p:spTree>
    <p:extLst>
      <p:ext uri="{BB962C8B-B14F-4D97-AF65-F5344CB8AC3E}">
        <p14:creationId xmlns:p14="http://schemas.microsoft.com/office/powerpoint/2010/main" val="358914983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177282" rtl="0" eaLnBrk="1" latinLnBrk="0" hangingPunct="1">
        <a:spcBef>
          <a:spcPct val="0"/>
        </a:spcBef>
        <a:buNone/>
        <a:defRPr sz="20100" kern="1200">
          <a:solidFill>
            <a:schemeClr val="tx1"/>
          </a:solidFill>
          <a:latin typeface="+mj-lt"/>
          <a:ea typeface="+mj-ea"/>
          <a:cs typeface="+mj-cs"/>
        </a:defRPr>
      </a:lvl1pPr>
    </p:titleStyle>
    <p:bodyStyle>
      <a:lvl1pPr marL="1566484" indent="-1566484" algn="l" defTabSz="4177282"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4044" indent="-1305399" algn="l" defTabSz="4177282"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1604" indent="-1044323" algn="l" defTabSz="4177282"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10250" indent="-1044323" algn="l" defTabSz="41772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8886" indent="-1044323" algn="l" defTabSz="41772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7531" indent="-1044323" algn="l" defTabSz="41772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6167" indent="-1044323" algn="l" defTabSz="41772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4813" indent="-1044323" algn="l" defTabSz="41772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53454" indent="-1044323" algn="l" defTabSz="41772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fr-FR"/>
      </a:defPPr>
      <a:lvl1pPr marL="0" algn="l" defTabSz="4177282" rtl="0" eaLnBrk="1" latinLnBrk="0" hangingPunct="1">
        <a:defRPr sz="8200" kern="1200">
          <a:solidFill>
            <a:schemeClr val="tx1"/>
          </a:solidFill>
          <a:latin typeface="+mn-lt"/>
          <a:ea typeface="+mn-ea"/>
          <a:cs typeface="+mn-cs"/>
        </a:defRPr>
      </a:lvl1pPr>
      <a:lvl2pPr marL="2088645" algn="l" defTabSz="4177282" rtl="0" eaLnBrk="1" latinLnBrk="0" hangingPunct="1">
        <a:defRPr sz="8200" kern="1200">
          <a:solidFill>
            <a:schemeClr val="tx1"/>
          </a:solidFill>
          <a:latin typeface="+mn-lt"/>
          <a:ea typeface="+mn-ea"/>
          <a:cs typeface="+mn-cs"/>
        </a:defRPr>
      </a:lvl2pPr>
      <a:lvl3pPr marL="4177282" algn="l" defTabSz="4177282" rtl="0" eaLnBrk="1" latinLnBrk="0" hangingPunct="1">
        <a:defRPr sz="8200" kern="1200">
          <a:solidFill>
            <a:schemeClr val="tx1"/>
          </a:solidFill>
          <a:latin typeface="+mn-lt"/>
          <a:ea typeface="+mn-ea"/>
          <a:cs typeface="+mn-cs"/>
        </a:defRPr>
      </a:lvl3pPr>
      <a:lvl4pPr marL="6265927" algn="l" defTabSz="4177282" rtl="0" eaLnBrk="1" latinLnBrk="0" hangingPunct="1">
        <a:defRPr sz="8200" kern="1200">
          <a:solidFill>
            <a:schemeClr val="tx1"/>
          </a:solidFill>
          <a:latin typeface="+mn-lt"/>
          <a:ea typeface="+mn-ea"/>
          <a:cs typeface="+mn-cs"/>
        </a:defRPr>
      </a:lvl4pPr>
      <a:lvl5pPr marL="8354563" algn="l" defTabSz="4177282" rtl="0" eaLnBrk="1" latinLnBrk="0" hangingPunct="1">
        <a:defRPr sz="8200" kern="1200">
          <a:solidFill>
            <a:schemeClr val="tx1"/>
          </a:solidFill>
          <a:latin typeface="+mn-lt"/>
          <a:ea typeface="+mn-ea"/>
          <a:cs typeface="+mn-cs"/>
        </a:defRPr>
      </a:lvl5pPr>
      <a:lvl6pPr marL="10443209" algn="l" defTabSz="4177282" rtl="0" eaLnBrk="1" latinLnBrk="0" hangingPunct="1">
        <a:defRPr sz="8200" kern="1200">
          <a:solidFill>
            <a:schemeClr val="tx1"/>
          </a:solidFill>
          <a:latin typeface="+mn-lt"/>
          <a:ea typeface="+mn-ea"/>
          <a:cs typeface="+mn-cs"/>
        </a:defRPr>
      </a:lvl6pPr>
      <a:lvl7pPr marL="12531849" algn="l" defTabSz="4177282" rtl="0" eaLnBrk="1" latinLnBrk="0" hangingPunct="1">
        <a:defRPr sz="8200" kern="1200">
          <a:solidFill>
            <a:schemeClr val="tx1"/>
          </a:solidFill>
          <a:latin typeface="+mn-lt"/>
          <a:ea typeface="+mn-ea"/>
          <a:cs typeface="+mn-cs"/>
        </a:defRPr>
      </a:lvl7pPr>
      <a:lvl8pPr marL="14620490" algn="l" defTabSz="4177282" rtl="0" eaLnBrk="1" latinLnBrk="0" hangingPunct="1">
        <a:defRPr sz="8200" kern="1200">
          <a:solidFill>
            <a:schemeClr val="tx1"/>
          </a:solidFill>
          <a:latin typeface="+mn-lt"/>
          <a:ea typeface="+mn-ea"/>
          <a:cs typeface="+mn-cs"/>
        </a:defRPr>
      </a:lvl8pPr>
      <a:lvl9pPr marL="16709135" algn="l" defTabSz="41772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chart" Target="../charts/chart1.xml"/><Relationship Id="rId23" Type="http://schemas.openxmlformats.org/officeDocument/2006/relationships/chart" Target="../charts/chart2.xml"/><Relationship Id="rId24" Type="http://schemas.openxmlformats.org/officeDocument/2006/relationships/chart" Target="../charts/chart3.xml"/><Relationship Id="rId25" Type="http://schemas.openxmlformats.org/officeDocument/2006/relationships/chart" Target="../charts/chart4.xml"/><Relationship Id="rId26" Type="http://schemas.openxmlformats.org/officeDocument/2006/relationships/image" Target="../media/image21.png"/><Relationship Id="rId27" Type="http://schemas.openxmlformats.org/officeDocument/2006/relationships/image" Target="../media/image22.png"/><Relationship Id="rId10" Type="http://schemas.openxmlformats.org/officeDocument/2006/relationships/image" Target="../media/image9.jpeg"/><Relationship Id="rId11" Type="http://schemas.openxmlformats.org/officeDocument/2006/relationships/image" Target="../media/image10.jpe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jpe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62195" y="1485304"/>
            <a:ext cx="19420984" cy="3756439"/>
          </a:xfrm>
        </p:spPr>
        <p:txBody>
          <a:bodyPr>
            <a:noAutofit/>
          </a:bodyPr>
          <a:lstStyle/>
          <a:p>
            <a:r>
              <a:rPr lang="en-GB" sz="6600" b="1" dirty="0">
                <a:latin typeface="Arial" panose="020B0604020202020204" pitchFamily="34" charset="0"/>
                <a:cs typeface="Arial" panose="020B0604020202020204" pitchFamily="34" charset="0"/>
              </a:rPr>
              <a:t>DETERMINING THE MECHANISMS OF FUNGAL GROWTH AND DECONSTRUCTION OF </a:t>
            </a:r>
            <a:r>
              <a:rPr lang="en-GB" sz="6600" b="1" dirty="0" smtClean="0">
                <a:latin typeface="Arial" panose="020B0604020202020204" pitchFamily="34" charset="0"/>
                <a:cs typeface="Arial" panose="020B0604020202020204" pitchFamily="34" charset="0"/>
              </a:rPr>
              <a:t>ALKALI LIGNINS</a:t>
            </a:r>
            <a:r>
              <a:rPr lang="fr-FR" sz="6600" dirty="0">
                <a:latin typeface="Arial" panose="020B0604020202020204" pitchFamily="34" charset="0"/>
                <a:cs typeface="Arial" panose="020B0604020202020204" pitchFamily="34" charset="0"/>
              </a:rPr>
              <a:t/>
            </a:r>
            <a:br>
              <a:rPr lang="fr-FR" sz="6600" dirty="0">
                <a:latin typeface="Arial" panose="020B0604020202020204" pitchFamily="34" charset="0"/>
                <a:cs typeface="Arial" panose="020B0604020202020204" pitchFamily="34" charset="0"/>
              </a:rPr>
            </a:br>
            <a:r>
              <a:rPr lang="en-GB" sz="6600" b="1" cap="all" dirty="0" smtClean="0">
                <a:solidFill>
                  <a:srgbClr val="0000FF"/>
                </a:solidFill>
                <a:latin typeface="Arial" panose="020B0604020202020204" pitchFamily="34" charset="0"/>
                <a:cs typeface="Arial" panose="020B0604020202020204" pitchFamily="34" charset="0"/>
              </a:rPr>
              <a:t/>
            </a:r>
            <a:br>
              <a:rPr lang="en-GB" sz="6600" b="1" cap="all" dirty="0" smtClean="0">
                <a:solidFill>
                  <a:srgbClr val="0000FF"/>
                </a:solidFill>
                <a:latin typeface="Arial" panose="020B0604020202020204" pitchFamily="34" charset="0"/>
                <a:cs typeface="Arial" panose="020B0604020202020204" pitchFamily="34" charset="0"/>
              </a:rPr>
            </a:br>
            <a:endParaRPr lang="fr-FR" sz="6600" dirty="0">
              <a:solidFill>
                <a:srgbClr val="0000FF"/>
              </a:solidFill>
              <a:latin typeface="Arial" pitchFamily="34" charset="0"/>
              <a:cs typeface="Arial" pitchFamily="34" charset="0"/>
            </a:endParaRPr>
          </a:p>
        </p:txBody>
      </p:sp>
      <p:sp>
        <p:nvSpPr>
          <p:cNvPr id="5" name="Rectangle 4"/>
          <p:cNvSpPr/>
          <p:nvPr/>
        </p:nvSpPr>
        <p:spPr>
          <a:xfrm>
            <a:off x="1947895" y="4380534"/>
            <a:ext cx="25205374" cy="1446550"/>
          </a:xfrm>
          <a:prstGeom prst="rect">
            <a:avLst/>
          </a:prstGeom>
        </p:spPr>
        <p:txBody>
          <a:bodyPr wrap="square">
            <a:spAutoFit/>
          </a:bodyPr>
          <a:lstStyle/>
          <a:p>
            <a:pPr algn="ctr"/>
            <a:r>
              <a:rPr lang="fr-FR" sz="4400" dirty="0">
                <a:latin typeface="Arial" panose="020B0604020202020204" pitchFamily="34" charset="0"/>
                <a:cs typeface="Arial" panose="020B0604020202020204" pitchFamily="34" charset="0"/>
              </a:rPr>
              <a:t>Marianne Daou</a:t>
            </a:r>
            <a:r>
              <a:rPr lang="fr-FR" sz="4400" baseline="30000" dirty="0">
                <a:latin typeface="Arial" panose="020B0604020202020204" pitchFamily="34" charset="0"/>
                <a:cs typeface="Arial" panose="020B0604020202020204" pitchFamily="34" charset="0"/>
              </a:rPr>
              <a:t>1</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Clementina</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Farfan</a:t>
            </a:r>
            <a:r>
              <a:rPr lang="fr-FR" sz="4400" dirty="0">
                <a:latin typeface="Arial" panose="020B0604020202020204" pitchFamily="34" charset="0"/>
                <a:cs typeface="Arial" panose="020B0604020202020204" pitchFamily="34" charset="0"/>
              </a:rPr>
              <a:t> Soto</a:t>
            </a:r>
            <a:r>
              <a:rPr lang="fr-FR" sz="4400" baseline="30000" dirty="0">
                <a:latin typeface="Arial" panose="020B0604020202020204" pitchFamily="34" charset="0"/>
                <a:cs typeface="Arial" panose="020B0604020202020204" pitchFamily="34" charset="0"/>
              </a:rPr>
              <a:t>1</a:t>
            </a:r>
            <a:r>
              <a:rPr lang="fr-FR" sz="4400" dirty="0">
                <a:latin typeface="Arial" panose="020B0604020202020204" pitchFamily="34" charset="0"/>
                <a:cs typeface="Arial" panose="020B0604020202020204" pitchFamily="34" charset="0"/>
              </a:rPr>
              <a:t>, Florian Pion</a:t>
            </a:r>
            <a:r>
              <a:rPr lang="fr-FR" sz="4400" baseline="30000" dirty="0">
                <a:latin typeface="Arial" panose="020B0604020202020204" pitchFamily="34" charset="0"/>
                <a:cs typeface="Arial" panose="020B0604020202020204" pitchFamily="34" charset="0"/>
              </a:rPr>
              <a:t>2</a:t>
            </a:r>
            <a:r>
              <a:rPr lang="fr-FR" sz="4400" dirty="0">
                <a:latin typeface="Arial" panose="020B0604020202020204" pitchFamily="34" charset="0"/>
                <a:cs typeface="Arial" panose="020B0604020202020204" pitchFamily="34" charset="0"/>
              </a:rPr>
              <a:t>, </a:t>
            </a:r>
            <a:r>
              <a:rPr lang="fr-FR" sz="4400" dirty="0" err="1">
                <a:latin typeface="Arial" panose="020B0604020202020204" pitchFamily="34" charset="0"/>
                <a:cs typeface="Arial" panose="020B0604020202020204" pitchFamily="34" charset="0"/>
              </a:rPr>
              <a:t>Stephanie</a:t>
            </a:r>
            <a:r>
              <a:rPr lang="fr-FR" sz="4400" dirty="0">
                <a:latin typeface="Arial" panose="020B0604020202020204" pitchFamily="34" charset="0"/>
                <a:cs typeface="Arial" panose="020B0604020202020204" pitchFamily="34" charset="0"/>
              </a:rPr>
              <a:t> Baumberger</a:t>
            </a:r>
            <a:r>
              <a:rPr lang="fr-FR" sz="4400" baseline="30000" dirty="0">
                <a:latin typeface="Arial" panose="020B0604020202020204" pitchFamily="34" charset="0"/>
                <a:cs typeface="Arial" panose="020B0604020202020204" pitchFamily="34" charset="0"/>
              </a:rPr>
              <a:t>2</a:t>
            </a:r>
            <a:r>
              <a:rPr lang="fr-FR" sz="4400" dirty="0">
                <a:latin typeface="Arial" panose="020B0604020202020204" pitchFamily="34" charset="0"/>
                <a:cs typeface="Arial" panose="020B0604020202020204" pitchFamily="34" charset="0"/>
              </a:rPr>
              <a:t>, David Navarro</a:t>
            </a:r>
            <a:r>
              <a:rPr lang="fr-FR" sz="4400" baseline="30000" dirty="0">
                <a:latin typeface="Arial" panose="020B0604020202020204" pitchFamily="34" charset="0"/>
                <a:cs typeface="Arial" panose="020B0604020202020204" pitchFamily="34" charset="0"/>
              </a:rPr>
              <a:t>1</a:t>
            </a:r>
            <a:r>
              <a:rPr lang="fr-FR" sz="4400" dirty="0">
                <a:latin typeface="Arial" panose="020B0604020202020204" pitchFamily="34" charset="0"/>
                <a:cs typeface="Arial" panose="020B0604020202020204" pitchFamily="34" charset="0"/>
              </a:rPr>
              <a:t>, Sana Raouche</a:t>
            </a:r>
            <a:r>
              <a:rPr lang="fr-FR" sz="4400" baseline="30000" dirty="0">
                <a:latin typeface="Arial" panose="020B0604020202020204" pitchFamily="34" charset="0"/>
                <a:cs typeface="Arial" panose="020B0604020202020204" pitchFamily="34" charset="0"/>
              </a:rPr>
              <a:t>1</a:t>
            </a:r>
            <a:r>
              <a:rPr lang="fr-FR" sz="4400" dirty="0">
                <a:latin typeface="Arial" panose="020B0604020202020204" pitchFamily="34" charset="0"/>
                <a:cs typeface="Arial" panose="020B0604020202020204" pitchFamily="34" charset="0"/>
              </a:rPr>
              <a:t> and </a:t>
            </a:r>
            <a:r>
              <a:rPr lang="fr-FR" sz="4400" u="sng" dirty="0">
                <a:latin typeface="Arial" panose="020B0604020202020204" pitchFamily="34" charset="0"/>
                <a:cs typeface="Arial" panose="020B0604020202020204" pitchFamily="34" charset="0"/>
              </a:rPr>
              <a:t>Craig B.Faulds</a:t>
            </a:r>
            <a:r>
              <a:rPr lang="fr-FR" sz="4400" baseline="30000" dirty="0">
                <a:latin typeface="Arial" panose="020B0604020202020204" pitchFamily="34" charset="0"/>
                <a:cs typeface="Arial" panose="020B0604020202020204" pitchFamily="34" charset="0"/>
              </a:rPr>
              <a:t>1</a:t>
            </a:r>
            <a:endParaRPr lang="fr-FR" sz="4400" dirty="0">
              <a:latin typeface="Arial" panose="020B0604020202020204" pitchFamily="34" charset="0"/>
              <a:cs typeface="Arial" panose="020B0604020202020204" pitchFamily="34" charset="0"/>
            </a:endParaRPr>
          </a:p>
        </p:txBody>
      </p:sp>
      <p:pic>
        <p:nvPicPr>
          <p:cNvPr id="118" name="Imag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803267" y="270169"/>
            <a:ext cx="3436387" cy="1569375"/>
          </a:xfrm>
          <a:prstGeom prst="rect">
            <a:avLst/>
          </a:prstGeom>
          <a:noFill/>
          <a:ln w="9525">
            <a:noFill/>
            <a:miter lim="800000"/>
            <a:headEnd/>
            <a:tailEnd/>
          </a:ln>
        </p:spPr>
      </p:pic>
      <p:pic>
        <p:nvPicPr>
          <p:cNvPr id="119" name="Picture 5" descr="https://intranet.polytech-marseille.fr/wiki/images/a/a7/Logopolytech.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897513" y="1839544"/>
            <a:ext cx="3247893" cy="1009376"/>
          </a:xfrm>
          <a:prstGeom prst="rect">
            <a:avLst/>
          </a:prstGeom>
          <a:noFill/>
        </p:spPr>
      </p:pic>
      <p:sp>
        <p:nvSpPr>
          <p:cNvPr id="4" name="ZoneTexte 3"/>
          <p:cNvSpPr txBox="1"/>
          <p:nvPr/>
        </p:nvSpPr>
        <p:spPr>
          <a:xfrm>
            <a:off x="857395" y="6030809"/>
            <a:ext cx="28218135" cy="1077218"/>
          </a:xfrm>
          <a:prstGeom prst="rect">
            <a:avLst/>
          </a:prstGeom>
          <a:noFill/>
        </p:spPr>
        <p:txBody>
          <a:bodyPr wrap="square" rtlCol="0">
            <a:spAutoFit/>
          </a:bodyPr>
          <a:lstStyle/>
          <a:p>
            <a:pPr algn="ctr"/>
            <a:r>
              <a:rPr lang="fr-FR" sz="3200" i="1" baseline="30000" dirty="0">
                <a:latin typeface="Arial" panose="020B0604020202020204" pitchFamily="34" charset="0"/>
                <a:cs typeface="Arial" panose="020B0604020202020204" pitchFamily="34" charset="0"/>
              </a:rPr>
              <a:t>1</a:t>
            </a:r>
            <a:r>
              <a:rPr lang="fr-FR" sz="3200" i="1" dirty="0">
                <a:latin typeface="Arial" panose="020B0604020202020204" pitchFamily="34" charset="0"/>
                <a:cs typeface="Arial" panose="020B0604020202020204" pitchFamily="34" charset="0"/>
              </a:rPr>
              <a:t>Aix Marseille Université, INRA UMR1163 Biodiversité et Biotechnologie Fongiques (BBF), 13009 Marseille, France</a:t>
            </a:r>
            <a:endParaRPr lang="fr-FR" sz="3200" dirty="0">
              <a:latin typeface="Arial" panose="020B0604020202020204" pitchFamily="34" charset="0"/>
              <a:cs typeface="Arial" panose="020B0604020202020204" pitchFamily="34" charset="0"/>
            </a:endParaRPr>
          </a:p>
          <a:p>
            <a:pPr algn="ctr"/>
            <a:r>
              <a:rPr lang="fr-FR" sz="3200" i="1" baseline="30000" dirty="0">
                <a:latin typeface="Arial" panose="020B0604020202020204" pitchFamily="34" charset="0"/>
                <a:cs typeface="Arial" panose="020B0604020202020204" pitchFamily="34" charset="0"/>
              </a:rPr>
              <a:t>2</a:t>
            </a:r>
            <a:r>
              <a:rPr lang="fr-FR" sz="3200" i="1" dirty="0">
                <a:latin typeface="Arial" panose="020B0604020202020204" pitchFamily="34" charset="0"/>
                <a:cs typeface="Arial" panose="020B0604020202020204" pitchFamily="34" charset="0"/>
              </a:rPr>
              <a:t> Institut Jean-Pierre </a:t>
            </a:r>
            <a:r>
              <a:rPr lang="fr-FR" sz="3200" i="1" dirty="0" err="1">
                <a:latin typeface="Arial" panose="020B0604020202020204" pitchFamily="34" charset="0"/>
                <a:cs typeface="Arial" panose="020B0604020202020204" pitchFamily="34" charset="0"/>
              </a:rPr>
              <a:t>Bourgin</a:t>
            </a:r>
            <a:r>
              <a:rPr lang="fr-FR" sz="3200" i="1" dirty="0">
                <a:latin typeface="Arial" panose="020B0604020202020204" pitchFamily="34" charset="0"/>
                <a:cs typeface="Arial" panose="020B0604020202020204" pitchFamily="34" charset="0"/>
              </a:rPr>
              <a:t>, INRA, </a:t>
            </a:r>
            <a:r>
              <a:rPr lang="fr-FR" sz="3200" i="1" dirty="0" err="1">
                <a:latin typeface="Arial" panose="020B0604020202020204" pitchFamily="34" charset="0"/>
                <a:cs typeface="Arial" panose="020B0604020202020204" pitchFamily="34" charset="0"/>
              </a:rPr>
              <a:t>AgroParisTech</a:t>
            </a:r>
            <a:r>
              <a:rPr lang="fr-FR" sz="3200" i="1" dirty="0">
                <a:latin typeface="Arial" panose="020B0604020202020204" pitchFamily="34" charset="0"/>
                <a:cs typeface="Arial" panose="020B0604020202020204" pitchFamily="34" charset="0"/>
              </a:rPr>
              <a:t>, CNRS, Université Paris-Saclay, 78000 Versailles, France</a:t>
            </a:r>
            <a:endParaRPr lang="fr-FR" sz="3200" dirty="0">
              <a:latin typeface="Arial" panose="020B0604020202020204" pitchFamily="34" charset="0"/>
              <a:cs typeface="Arial" panose="020B0604020202020204" pitchFamily="34" charset="0"/>
            </a:endParaRPr>
          </a:p>
        </p:txBody>
      </p:sp>
      <p:sp>
        <p:nvSpPr>
          <p:cNvPr id="18" name="Rectangle 17"/>
          <p:cNvSpPr/>
          <p:nvPr/>
        </p:nvSpPr>
        <p:spPr>
          <a:xfrm>
            <a:off x="16814502" y="42216846"/>
            <a:ext cx="13046872" cy="303427"/>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fr-FR" sz="2000" dirty="0" smtClean="0">
                <a:solidFill>
                  <a:schemeClr val="tx1"/>
                </a:solidFill>
                <a:latin typeface="Arial" panose="020B0604020202020204" pitchFamily="34" charset="0"/>
                <a:cs typeface="Arial" panose="020B0604020202020204" pitchFamily="34" charset="0"/>
              </a:rPr>
              <a:t>1. </a:t>
            </a:r>
            <a:r>
              <a:rPr lang="fr-FR" sz="2000" dirty="0" err="1" smtClean="0">
                <a:solidFill>
                  <a:schemeClr val="tx1"/>
                </a:solidFill>
                <a:latin typeface="Arial" panose="020B0604020202020204" pitchFamily="34" charset="0"/>
                <a:cs typeface="Arial" panose="020B0604020202020204" pitchFamily="34" charset="0"/>
              </a:rPr>
              <a:t>Higuchi</a:t>
            </a:r>
            <a:r>
              <a:rPr lang="fr-FR" sz="2000" dirty="0" smtClean="0">
                <a:solidFill>
                  <a:schemeClr val="tx1"/>
                </a:solidFill>
                <a:latin typeface="Arial" panose="020B0604020202020204" pitchFamily="34" charset="0"/>
                <a:cs typeface="Arial" panose="020B0604020202020204" pitchFamily="34" charset="0"/>
              </a:rPr>
              <a:t> (1997) </a:t>
            </a:r>
            <a:r>
              <a:rPr lang="fr-FR" sz="2000" i="1" dirty="0" smtClean="0">
                <a:solidFill>
                  <a:schemeClr val="tx1"/>
                </a:solidFill>
                <a:latin typeface="Arial" panose="020B0604020202020204" pitchFamily="34" charset="0"/>
                <a:cs typeface="Arial" panose="020B0604020202020204" pitchFamily="34" charset="0"/>
              </a:rPr>
              <a:t>Springer </a:t>
            </a:r>
            <a:r>
              <a:rPr lang="fr-FR" sz="2000" i="1" dirty="0" err="1" smtClean="0">
                <a:solidFill>
                  <a:schemeClr val="tx1"/>
                </a:solidFill>
                <a:latin typeface="Arial" panose="020B0604020202020204" pitchFamily="34" charset="0"/>
                <a:cs typeface="Arial" panose="020B0604020202020204" pitchFamily="34" charset="0"/>
              </a:rPr>
              <a:t>Verlag</a:t>
            </a:r>
            <a:r>
              <a:rPr lang="fr-FR" sz="2000" dirty="0" smtClean="0">
                <a:solidFill>
                  <a:schemeClr val="tx1"/>
                </a:solidFill>
                <a:latin typeface="Arial" panose="020B0604020202020204" pitchFamily="34" charset="0"/>
                <a:cs typeface="Arial" panose="020B0604020202020204" pitchFamily="34" charset="0"/>
              </a:rPr>
              <a:t>, London; 2. Martinez et al. (2005) </a:t>
            </a:r>
            <a:r>
              <a:rPr lang="fr-FR" sz="2000" i="1" dirty="0" smtClean="0">
                <a:solidFill>
                  <a:schemeClr val="tx1"/>
                </a:solidFill>
                <a:latin typeface="Arial" panose="020B0604020202020204" pitchFamily="34" charset="0"/>
                <a:cs typeface="Arial" panose="020B0604020202020204" pitchFamily="34" charset="0"/>
              </a:rPr>
              <a:t>International </a:t>
            </a:r>
            <a:r>
              <a:rPr lang="fr-FR" sz="2000" i="1" dirty="0" err="1" smtClean="0">
                <a:solidFill>
                  <a:schemeClr val="tx1"/>
                </a:solidFill>
                <a:latin typeface="Arial" panose="020B0604020202020204" pitchFamily="34" charset="0"/>
                <a:cs typeface="Arial" panose="020B0604020202020204" pitchFamily="34" charset="0"/>
              </a:rPr>
              <a:t>Microbiology</a:t>
            </a:r>
            <a:r>
              <a:rPr lang="fr-FR" sz="2000" dirty="0" smtClean="0">
                <a:solidFill>
                  <a:schemeClr val="tx1"/>
                </a:solidFill>
                <a:latin typeface="Arial" panose="020B0604020202020204" pitchFamily="34" charset="0"/>
                <a:cs typeface="Arial" panose="020B0604020202020204" pitchFamily="34" charset="0"/>
              </a:rPr>
              <a:t>, 8: 195-204</a:t>
            </a:r>
            <a:endParaRPr lang="fr-FR" sz="2800" dirty="0">
              <a:solidFill>
                <a:schemeClr val="tx1"/>
              </a:solidFill>
              <a:latin typeface="Arial" panose="020B0604020202020204" pitchFamily="34" charset="0"/>
              <a:cs typeface="Arial" panose="020B0604020202020204" pitchFamily="34" charset="0"/>
            </a:endParaRPr>
          </a:p>
        </p:txBody>
      </p:sp>
      <p:sp>
        <p:nvSpPr>
          <p:cNvPr id="11" name="ZoneTexte 10"/>
          <p:cNvSpPr txBox="1"/>
          <p:nvPr/>
        </p:nvSpPr>
        <p:spPr>
          <a:xfrm>
            <a:off x="736369" y="7804253"/>
            <a:ext cx="28301464" cy="66171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latin typeface="Arial" panose="020B0604020202020204" pitchFamily="34" charset="0"/>
                <a:cs typeface="Arial" panose="020B0604020202020204" pitchFamily="34" charset="0"/>
              </a:rPr>
              <a:t>Lignocellulosic materials such as wood are made of three key components, cellulose, hemicellulose and </a:t>
            </a:r>
            <a:r>
              <a:rPr lang="en-US" sz="3200" dirty="0" err="1" smtClean="0">
                <a:latin typeface="Arial" panose="020B0604020202020204" pitchFamily="34" charset="0"/>
                <a:cs typeface="Arial" panose="020B0604020202020204" pitchFamily="34" charset="0"/>
              </a:rPr>
              <a:t>lignins</a:t>
            </a:r>
            <a:r>
              <a:rPr lang="en-US" sz="3200" dirty="0" smtClean="0">
                <a:latin typeface="Arial" panose="020B0604020202020204" pitchFamily="34" charset="0"/>
                <a:cs typeface="Arial" panose="020B0604020202020204" pitchFamily="34" charset="0"/>
              </a:rPr>
              <a:t> [1]. The lignocellulosic biomass constitutes the most abundant material on earth and its degradation is essential for carbon recycling [2]. </a:t>
            </a:r>
            <a:r>
              <a:rPr lang="en-US" sz="3200" dirty="0" smtClean="0">
                <a:solidFill>
                  <a:schemeClr val="tx1"/>
                </a:solidFill>
                <a:latin typeface="Arial" panose="020B0604020202020204" pitchFamily="34" charset="0"/>
                <a:cs typeface="Arial" panose="020B0604020202020204" pitchFamily="34" charset="0"/>
              </a:rPr>
              <a:t>Both its abundance and composition makes it also an important raw material for biotechnological applications. </a:t>
            </a:r>
            <a:r>
              <a:rPr lang="en-US" sz="3200" dirty="0" smtClean="0">
                <a:latin typeface="Arial" panose="020B0604020202020204" pitchFamily="34" charset="0"/>
                <a:cs typeface="Arial" panose="020B0604020202020204" pitchFamily="34" charset="0"/>
              </a:rPr>
              <a:t>However, today only plant carbohydrates are efficiently exploited and </a:t>
            </a:r>
            <a:r>
              <a:rPr lang="en-US" sz="3200" dirty="0" err="1" smtClean="0">
                <a:latin typeface="Arial" panose="020B0604020202020204" pitchFamily="34" charset="0"/>
                <a:cs typeface="Arial" panose="020B0604020202020204" pitchFamily="34" charset="0"/>
              </a:rPr>
              <a:t>lignins</a:t>
            </a:r>
            <a:r>
              <a:rPr lang="en-US" sz="3200" dirty="0" smtClean="0">
                <a:latin typeface="Arial" panose="020B0604020202020204" pitchFamily="34" charset="0"/>
                <a:cs typeface="Arial" panose="020B0604020202020204" pitchFamily="34" charset="0"/>
              </a:rPr>
              <a:t> remain a major by-product due to their resistance to chemical and biological degradation. </a:t>
            </a:r>
            <a:r>
              <a:rPr lang="en-US" sz="3200" dirty="0">
                <a:latin typeface="Arial" panose="020B0604020202020204" pitchFamily="34" charset="0"/>
                <a:cs typeface="Arial" panose="020B0604020202020204" pitchFamily="34" charset="0"/>
              </a:rPr>
              <a:t>The valorization of </a:t>
            </a:r>
            <a:r>
              <a:rPr lang="en-US" sz="3200" dirty="0" err="1" smtClean="0">
                <a:latin typeface="Arial" panose="020B0604020202020204" pitchFamily="34" charset="0"/>
                <a:cs typeface="Arial" panose="020B0604020202020204" pitchFamily="34" charset="0"/>
              </a:rPr>
              <a:t>lignins</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remains today challenging  but highly required in the </a:t>
            </a:r>
            <a:r>
              <a:rPr lang="en-US" sz="3200" dirty="0" err="1">
                <a:latin typeface="Arial" panose="020B0604020202020204" pitchFamily="34" charset="0"/>
                <a:cs typeface="Arial" panose="020B0604020202020204" pitchFamily="34" charset="0"/>
              </a:rPr>
              <a:t>biorefineries</a:t>
            </a:r>
            <a:r>
              <a:rPr lang="en-US" sz="3200" dirty="0">
                <a:latin typeface="Arial" panose="020B0604020202020204" pitchFamily="34" charset="0"/>
                <a:cs typeface="Arial" panose="020B0604020202020204" pitchFamily="34" charset="0"/>
              </a:rPr>
              <a:t> concept to make the process more cost effective and help diversify produced materials. </a:t>
            </a:r>
            <a:r>
              <a:rPr lang="en-US" sz="3200" dirty="0" smtClean="0">
                <a:latin typeface="Arial" panose="020B0604020202020204" pitchFamily="34" charset="0"/>
                <a:cs typeface="Arial" panose="020B0604020202020204" pitchFamily="34" charset="0"/>
              </a:rPr>
              <a:t>The enzymatic degradation of </a:t>
            </a:r>
            <a:r>
              <a:rPr lang="en-US" sz="3200" dirty="0" err="1" smtClean="0">
                <a:latin typeface="Arial" panose="020B0604020202020204" pitchFamily="34" charset="0"/>
                <a:cs typeface="Arial" panose="020B0604020202020204" pitchFamily="34" charset="0"/>
              </a:rPr>
              <a:t>lignins</a:t>
            </a:r>
            <a:r>
              <a:rPr lang="en-US" sz="3200" dirty="0" smtClean="0">
                <a:latin typeface="Arial" panose="020B0604020202020204" pitchFamily="34" charset="0"/>
                <a:cs typeface="Arial" panose="020B0604020202020204" pitchFamily="34" charset="0"/>
              </a:rPr>
              <a:t> was found to be a specific characteristic of wood-decaying filamentous fungi and especially the basidiomycetes. To be able to degrade </a:t>
            </a:r>
            <a:r>
              <a:rPr lang="en-US" sz="3200" dirty="0" err="1" smtClean="0">
                <a:latin typeface="Arial" panose="020B0604020202020204" pitchFamily="34" charset="0"/>
                <a:cs typeface="Arial" panose="020B0604020202020204" pitchFamily="34" charset="0"/>
              </a:rPr>
              <a:t>lignins</a:t>
            </a:r>
            <a:r>
              <a:rPr lang="en-US" sz="3200" dirty="0" smtClean="0">
                <a:latin typeface="Arial" panose="020B0604020202020204" pitchFamily="34" charset="0"/>
                <a:cs typeface="Arial" panose="020B0604020202020204" pitchFamily="34" charset="0"/>
              </a:rPr>
              <a:t>, fungi produce a wide variety of extracellular oxidases out of which some were widely characterized. However, the whole fungal enzymatic system is far more complex and new functional proteins need to be identified and studied. In addition, the mechanistic action and the pattern of expression of these enzymes varies between different fungi and new model organisms still need to be studied. This poster presents the screening of eleven fungal strains on unmodified and fractionated alkali </a:t>
            </a:r>
            <a:r>
              <a:rPr lang="en-US" sz="3200" dirty="0" err="1" smtClean="0">
                <a:latin typeface="Arial" panose="020B0604020202020204" pitchFamily="34" charset="0"/>
                <a:cs typeface="Arial" panose="020B0604020202020204" pitchFamily="34" charset="0"/>
              </a:rPr>
              <a:t>lignins</a:t>
            </a:r>
            <a:r>
              <a:rPr lang="en-US" sz="3200" dirty="0" smtClean="0">
                <a:latin typeface="Arial" panose="020B0604020202020204" pitchFamily="34" charset="0"/>
                <a:cs typeface="Arial" panose="020B0604020202020204" pitchFamily="34" charset="0"/>
              </a:rPr>
              <a:t> as sole carbon source. </a:t>
            </a:r>
          </a:p>
          <a:p>
            <a:endParaRPr lang="en-GB" sz="3200" dirty="0" smtClean="0">
              <a:latin typeface="Arial" panose="020B0604020202020204" pitchFamily="34" charset="0"/>
              <a:cs typeface="Arial" panose="020B0604020202020204" pitchFamily="34" charset="0"/>
            </a:endParaRPr>
          </a:p>
          <a:p>
            <a:pPr algn="just"/>
            <a:endParaRPr lang="en-GB" sz="3200" dirty="0" smtClean="0">
              <a:latin typeface="Arial" panose="020B0604020202020204" pitchFamily="34" charset="0"/>
              <a:cs typeface="Arial" panose="020B0604020202020204" pitchFamily="34" charset="0"/>
            </a:endParaRPr>
          </a:p>
          <a:p>
            <a:endParaRPr lang="en-GB" sz="4000" dirty="0"/>
          </a:p>
        </p:txBody>
      </p:sp>
      <p:cxnSp>
        <p:nvCxnSpPr>
          <p:cNvPr id="22" name="Connecteur droit 21"/>
          <p:cNvCxnSpPr/>
          <p:nvPr/>
        </p:nvCxnSpPr>
        <p:spPr>
          <a:xfrm>
            <a:off x="857394" y="7650989"/>
            <a:ext cx="28504755" cy="0"/>
          </a:xfrm>
          <a:prstGeom prst="line">
            <a:avLst/>
          </a:prstGeom>
          <a:ln w="76200">
            <a:solidFill>
              <a:srgbClr val="CC6600"/>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030188" y="36229164"/>
            <a:ext cx="14748379" cy="4031873"/>
          </a:xfrm>
          <a:prstGeom prst="rect">
            <a:avLst/>
          </a:prstGeom>
          <a:noFill/>
        </p:spPr>
        <p:txBody>
          <a:bodyPr wrap="square" rtlCol="0">
            <a:spAutoFit/>
          </a:bodyPr>
          <a:lstStyle/>
          <a:p>
            <a:r>
              <a:rPr lang="en-US" sz="3200" dirty="0" smtClean="0"/>
              <a:t>Filamentous fungi have naturally developed efficient mechanisms for the modification of </a:t>
            </a:r>
            <a:r>
              <a:rPr lang="en-US" sz="3200" dirty="0" err="1" smtClean="0"/>
              <a:t>lignins</a:t>
            </a:r>
            <a:r>
              <a:rPr lang="en-US" sz="3200" dirty="0" smtClean="0"/>
              <a:t> that if seen from a biotechnological perspective can significantly move forward </a:t>
            </a:r>
            <a:r>
              <a:rPr lang="en-US" sz="3200" dirty="0" err="1" smtClean="0"/>
              <a:t>lignins</a:t>
            </a:r>
            <a:r>
              <a:rPr lang="en-US" sz="3200" dirty="0" smtClean="0"/>
              <a:t> industry. This work shows how fungi behave differently in the presence of </a:t>
            </a:r>
            <a:r>
              <a:rPr lang="en-US" sz="3200" dirty="0" err="1" smtClean="0"/>
              <a:t>lignins</a:t>
            </a:r>
            <a:r>
              <a:rPr lang="en-US" sz="3200" dirty="0" smtClean="0"/>
              <a:t> suggesting different degradation mechanisms of this substrate. The key players behind </a:t>
            </a:r>
            <a:r>
              <a:rPr lang="en-US" sz="3200" dirty="0" err="1" smtClean="0"/>
              <a:t>lignins</a:t>
            </a:r>
            <a:r>
              <a:rPr lang="en-US" sz="3200" dirty="0" smtClean="0"/>
              <a:t> modification, fungal enzymes, were determined via proteomic analysis. The content of the </a:t>
            </a:r>
            <a:r>
              <a:rPr lang="en-US" sz="3200" dirty="0" err="1" smtClean="0"/>
              <a:t>secretomes</a:t>
            </a:r>
            <a:r>
              <a:rPr lang="en-US" sz="3200" dirty="0" smtClean="0"/>
              <a:t> varied widely between the studied strains and included  not only known </a:t>
            </a:r>
            <a:r>
              <a:rPr lang="en-US" sz="3200" dirty="0" err="1" smtClean="0"/>
              <a:t>ligninocellulolytic</a:t>
            </a:r>
            <a:r>
              <a:rPr lang="en-US" sz="3200" dirty="0" smtClean="0"/>
              <a:t> enzymes but also unknown proteins which role in </a:t>
            </a:r>
            <a:r>
              <a:rPr lang="en-US" sz="3200" dirty="0" err="1" smtClean="0"/>
              <a:t>lignins</a:t>
            </a:r>
            <a:r>
              <a:rPr lang="en-US" sz="3200" dirty="0" smtClean="0"/>
              <a:t> degradation still needs to be studied. </a:t>
            </a:r>
            <a:endParaRPr lang="en-US" sz="3200" dirty="0"/>
          </a:p>
        </p:txBody>
      </p:sp>
      <p:pic>
        <p:nvPicPr>
          <p:cNvPr id="54" name="Picture 1" descr="Phylog Tre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773" y="12144760"/>
            <a:ext cx="14215123" cy="8640960"/>
          </a:xfrm>
          <a:prstGeom prst="rect">
            <a:avLst/>
          </a:prstGeom>
        </p:spPr>
      </p:pic>
      <p:cxnSp>
        <p:nvCxnSpPr>
          <p:cNvPr id="55" name="Connecteur droit 54"/>
          <p:cNvCxnSpPr/>
          <p:nvPr/>
        </p:nvCxnSpPr>
        <p:spPr>
          <a:xfrm>
            <a:off x="736369" y="16366430"/>
            <a:ext cx="14109068" cy="0"/>
          </a:xfrm>
          <a:prstGeom prst="line">
            <a:avLst/>
          </a:prstGeom>
          <a:ln w="76200">
            <a:solidFill>
              <a:srgbClr val="CC6600"/>
            </a:solidFill>
          </a:ln>
        </p:spPr>
        <p:style>
          <a:lnRef idx="1">
            <a:schemeClr val="accent1"/>
          </a:lnRef>
          <a:fillRef idx="0">
            <a:schemeClr val="accent1"/>
          </a:fillRef>
          <a:effectRef idx="0">
            <a:schemeClr val="accent1"/>
          </a:effectRef>
          <a:fontRef idx="minor">
            <a:schemeClr val="tx1"/>
          </a:fontRef>
        </p:style>
      </p:cxnSp>
      <p:sp>
        <p:nvSpPr>
          <p:cNvPr id="58" name="TextBox 2"/>
          <p:cNvSpPr txBox="1"/>
          <p:nvPr/>
        </p:nvSpPr>
        <p:spPr>
          <a:xfrm>
            <a:off x="5926663" y="26823119"/>
            <a:ext cx="4011034" cy="769441"/>
          </a:xfrm>
          <a:prstGeom prst="rect">
            <a:avLst/>
          </a:prstGeom>
          <a:noFill/>
        </p:spPr>
        <p:txBody>
          <a:bodyPr wrap="none" rtlCol="0">
            <a:spAutoFit/>
          </a:bodyPr>
          <a:lstStyle/>
          <a:p>
            <a:r>
              <a:rPr lang="en-GB" sz="4400" b="1" dirty="0" smtClean="0">
                <a:solidFill>
                  <a:srgbClr val="602E04"/>
                </a:solidFill>
                <a:latin typeface="Arial" panose="020B0604020202020204" pitchFamily="34" charset="0"/>
                <a:cs typeface="Arial" panose="020B0604020202020204" pitchFamily="34" charset="0"/>
              </a:rPr>
              <a:t>Solid Cultures</a:t>
            </a:r>
            <a:endParaRPr lang="en-GB" sz="4400" b="1" dirty="0">
              <a:solidFill>
                <a:srgbClr val="602E04"/>
              </a:solidFill>
              <a:latin typeface="Arial" panose="020B0604020202020204" pitchFamily="34" charset="0"/>
              <a:cs typeface="Arial" panose="020B0604020202020204" pitchFamily="34" charset="0"/>
            </a:endParaRPr>
          </a:p>
        </p:txBody>
      </p:sp>
      <p:sp>
        <p:nvSpPr>
          <p:cNvPr id="59" name="TextBox 2"/>
          <p:cNvSpPr txBox="1"/>
          <p:nvPr/>
        </p:nvSpPr>
        <p:spPr>
          <a:xfrm>
            <a:off x="21578279" y="19747595"/>
            <a:ext cx="4323620" cy="769441"/>
          </a:xfrm>
          <a:prstGeom prst="rect">
            <a:avLst/>
          </a:prstGeom>
          <a:noFill/>
        </p:spPr>
        <p:txBody>
          <a:bodyPr wrap="none" rtlCol="0">
            <a:spAutoFit/>
          </a:bodyPr>
          <a:lstStyle/>
          <a:p>
            <a:r>
              <a:rPr lang="en-GB" sz="4400" b="1" dirty="0" smtClean="0">
                <a:solidFill>
                  <a:srgbClr val="602E04"/>
                </a:solidFill>
                <a:latin typeface="Arial" panose="020B0604020202020204" pitchFamily="34" charset="0"/>
                <a:cs typeface="Arial" panose="020B0604020202020204" pitchFamily="34" charset="0"/>
              </a:rPr>
              <a:t>Liquid Cultures</a:t>
            </a:r>
            <a:endParaRPr lang="en-GB" sz="4400" b="1" dirty="0">
              <a:solidFill>
                <a:srgbClr val="602E04"/>
              </a:solidFill>
              <a:latin typeface="Arial" panose="020B0604020202020204" pitchFamily="34" charset="0"/>
              <a:cs typeface="Arial" panose="020B0604020202020204" pitchFamily="34" charset="0"/>
            </a:endParaRPr>
          </a:p>
        </p:txBody>
      </p:sp>
      <p:grpSp>
        <p:nvGrpSpPr>
          <p:cNvPr id="52" name="Groupe 51"/>
          <p:cNvGrpSpPr/>
          <p:nvPr/>
        </p:nvGrpSpPr>
        <p:grpSpPr>
          <a:xfrm>
            <a:off x="441427" y="27408184"/>
            <a:ext cx="15729394" cy="8218785"/>
            <a:chOff x="14550581" y="19678206"/>
            <a:chExt cx="15729394" cy="8218785"/>
          </a:xfrm>
        </p:grpSpPr>
        <p:pic>
          <p:nvPicPr>
            <p:cNvPr id="1035" name="Picture 11" descr="H:\MDAOU\PostDoc_ZELCOR\Fungi screening on lignin\Fungi growth photos exp 2\902day14.jpg"/>
            <p:cNvPicPr>
              <a:picLocks noChangeAspect="1" noChangeArrowheads="1"/>
            </p:cNvPicPr>
            <p:nvPr/>
          </p:nvPicPr>
          <p:blipFill>
            <a:blip r:embed="rId5" cstate="print">
              <a:clrChange>
                <a:clrFrom>
                  <a:srgbClr val="FBF4DA"/>
                </a:clrFrom>
                <a:clrTo>
                  <a:srgbClr val="FBF4DA">
                    <a:alpha val="0"/>
                  </a:srgbClr>
                </a:clrTo>
              </a:clrChange>
              <a:extLst>
                <a:ext uri="{28A0092B-C50C-407E-A947-70E740481C1C}">
                  <a14:useLocalDpi xmlns:a14="http://schemas.microsoft.com/office/drawing/2010/main" val="0"/>
                </a:ext>
              </a:extLst>
            </a:blip>
            <a:srcRect/>
            <a:stretch>
              <a:fillRect/>
            </a:stretch>
          </p:blipFill>
          <p:spPr bwMode="auto">
            <a:xfrm>
              <a:off x="15963852" y="20296977"/>
              <a:ext cx="5431830" cy="3055405"/>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p:cNvSpPr txBox="1"/>
            <p:nvPr/>
          </p:nvSpPr>
          <p:spPr>
            <a:xfrm>
              <a:off x="14550582" y="23564896"/>
              <a:ext cx="15729393"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(A) </a:t>
              </a:r>
              <a:r>
                <a:rPr lang="fr-FR" sz="2400" i="1" dirty="0" smtClean="0">
                  <a:latin typeface="Arial" panose="020B0604020202020204" pitchFamily="34" charset="0"/>
                  <a:cs typeface="Arial" panose="020B0604020202020204" pitchFamily="34" charset="0"/>
                </a:rPr>
                <a:t>P. </a:t>
              </a:r>
              <a:r>
                <a:rPr lang="fr-FR" sz="2400" i="1" dirty="0" err="1">
                  <a:latin typeface="Arial" panose="020B0604020202020204" pitchFamily="34" charset="0"/>
                  <a:cs typeface="Arial" panose="020B0604020202020204" pitchFamily="34" charset="0"/>
                </a:rPr>
                <a:t>s</a:t>
              </a:r>
              <a:r>
                <a:rPr lang="fr-FR" sz="2400" i="1" dirty="0" err="1" smtClean="0">
                  <a:latin typeface="Arial" panose="020B0604020202020204" pitchFamily="34" charset="0"/>
                  <a:cs typeface="Arial" panose="020B0604020202020204" pitchFamily="34" charset="0"/>
                </a:rPr>
                <a:t>anguineus</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and (B) </a:t>
              </a:r>
              <a:r>
                <a:rPr lang="fr-FR" sz="2400" i="1" dirty="0" smtClean="0">
                  <a:latin typeface="Arial" panose="020B0604020202020204" pitchFamily="34" charset="0"/>
                  <a:cs typeface="Arial" panose="020B0604020202020204" pitchFamily="34" charset="0"/>
                </a:rPr>
                <a:t>P. </a:t>
              </a:r>
              <a:r>
                <a:rPr lang="fr-FR" sz="2400" i="1" dirty="0" err="1" smtClean="0">
                  <a:latin typeface="Arial" panose="020B0604020202020204" pitchFamily="34" charset="0"/>
                  <a:cs typeface="Arial" panose="020B0604020202020204" pitchFamily="34" charset="0"/>
                </a:rPr>
                <a:t>brumalis</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drowth</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on </a:t>
              </a:r>
              <a:r>
                <a:rPr lang="fr-FR" sz="2400" dirty="0" err="1" smtClean="0">
                  <a:latin typeface="Arial" panose="020B0604020202020204" pitchFamily="34" charset="0"/>
                  <a:cs typeface="Arial" panose="020B0604020202020204" pitchFamily="34" charset="0"/>
                </a:rPr>
                <a:t>Lignins</a:t>
              </a:r>
              <a:r>
                <a:rPr lang="fr-FR" sz="2400" dirty="0" smtClean="0">
                  <a:latin typeface="Arial" panose="020B0604020202020204" pitchFamily="34" charset="0"/>
                  <a:cs typeface="Arial" panose="020B0604020202020204" pitchFamily="34" charset="0"/>
                </a:rPr>
                <a:t> in </a:t>
              </a:r>
              <a:r>
                <a:rPr lang="fr-FR" sz="2400" dirty="0" err="1" smtClean="0">
                  <a:latin typeface="Arial" panose="020B0604020202020204" pitchFamily="34" charset="0"/>
                  <a:cs typeface="Arial" panose="020B0604020202020204" pitchFamily="34" charset="0"/>
                </a:rPr>
                <a:t>presence</a:t>
              </a:r>
              <a:r>
                <a:rPr lang="fr-FR" sz="2400" dirty="0" smtClean="0">
                  <a:latin typeface="Arial" panose="020B0604020202020204" pitchFamily="34" charset="0"/>
                  <a:cs typeface="Arial" panose="020B0604020202020204" pitchFamily="34" charset="0"/>
                </a:rPr>
                <a:t> (a) and absence (b) of glucose</a:t>
              </a:r>
              <a:endParaRPr lang="fr-FR" sz="2400" dirty="0">
                <a:latin typeface="Arial" panose="020B0604020202020204" pitchFamily="34" charset="0"/>
                <a:cs typeface="Arial" panose="020B0604020202020204" pitchFamily="34" charset="0"/>
              </a:endParaRPr>
            </a:p>
          </p:txBody>
        </p:sp>
        <p:sp>
          <p:nvSpPr>
            <p:cNvPr id="49" name="ZoneTexte 48"/>
            <p:cNvSpPr txBox="1"/>
            <p:nvPr/>
          </p:nvSpPr>
          <p:spPr>
            <a:xfrm>
              <a:off x="15437746" y="19678206"/>
              <a:ext cx="526106" cy="707886"/>
            </a:xfrm>
            <a:prstGeom prst="rect">
              <a:avLst/>
            </a:prstGeom>
            <a:noFill/>
          </p:spPr>
          <p:txBody>
            <a:bodyPr wrap="none" rtlCol="0">
              <a:spAutoFit/>
            </a:bodyPr>
            <a:lstStyle/>
            <a:p>
              <a:r>
                <a:rPr lang="fr-FR" sz="4000" dirty="0" smtClean="0">
                  <a:latin typeface="Arial" panose="020B0604020202020204" pitchFamily="34" charset="0"/>
                  <a:cs typeface="Arial" panose="020B0604020202020204" pitchFamily="34" charset="0"/>
                </a:rPr>
                <a:t>A</a:t>
              </a:r>
              <a:endParaRPr lang="fr-FR" sz="4000" dirty="0">
                <a:latin typeface="Arial" panose="020B0604020202020204" pitchFamily="34" charset="0"/>
                <a:cs typeface="Arial" panose="020B0604020202020204" pitchFamily="34" charset="0"/>
              </a:endParaRPr>
            </a:p>
          </p:txBody>
        </p:sp>
        <p:sp>
          <p:nvSpPr>
            <p:cNvPr id="51" name="ZoneTexte 50"/>
            <p:cNvSpPr txBox="1"/>
            <p:nvPr/>
          </p:nvSpPr>
          <p:spPr>
            <a:xfrm>
              <a:off x="15963852" y="20215311"/>
              <a:ext cx="526106"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a.</a:t>
              </a:r>
              <a:endParaRPr lang="fr-FR" sz="3200" dirty="0">
                <a:latin typeface="Arial" panose="020B0604020202020204" pitchFamily="34" charset="0"/>
                <a:cs typeface="Arial" panose="020B0604020202020204" pitchFamily="34" charset="0"/>
              </a:endParaRPr>
            </a:p>
          </p:txBody>
        </p:sp>
        <p:sp>
          <p:nvSpPr>
            <p:cNvPr id="68" name="ZoneTexte 67"/>
            <p:cNvSpPr txBox="1"/>
            <p:nvPr/>
          </p:nvSpPr>
          <p:spPr>
            <a:xfrm>
              <a:off x="18416714" y="20278459"/>
              <a:ext cx="526106"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b.</a:t>
              </a:r>
              <a:endParaRPr lang="fr-FR" sz="3200" dirty="0">
                <a:latin typeface="Arial" panose="020B0604020202020204" pitchFamily="34" charset="0"/>
                <a:cs typeface="Arial" panose="020B0604020202020204" pitchFamily="34" charset="0"/>
              </a:endParaRPr>
            </a:p>
          </p:txBody>
        </p:sp>
        <p:pic>
          <p:nvPicPr>
            <p:cNvPr id="1036" name="Picture 12" descr="H:\MDAOU\PostDoc_ZELCOR\Fungi screening on lignin\Fungi growth photos exp 2\985day14.jpg"/>
            <p:cNvPicPr>
              <a:picLocks noChangeAspect="1" noChangeArrowheads="1"/>
            </p:cNvPicPr>
            <p:nvPr/>
          </p:nvPicPr>
          <p:blipFill>
            <a:blip r:embed="rId6" cstate="print">
              <a:clrChange>
                <a:clrFrom>
                  <a:srgbClr val="EEE2CC"/>
                </a:clrFrom>
                <a:clrTo>
                  <a:srgbClr val="EEE2CC">
                    <a:alpha val="0"/>
                  </a:srgbClr>
                </a:clrTo>
              </a:clrChange>
              <a:extLst>
                <a:ext uri="{28A0092B-C50C-407E-A947-70E740481C1C}">
                  <a14:useLocalDpi xmlns:a14="http://schemas.microsoft.com/office/drawing/2010/main" val="0"/>
                </a:ext>
              </a:extLst>
            </a:blip>
            <a:srcRect/>
            <a:stretch>
              <a:fillRect/>
            </a:stretch>
          </p:blipFill>
          <p:spPr bwMode="auto">
            <a:xfrm>
              <a:off x="22390256" y="20421779"/>
              <a:ext cx="5288377" cy="2974712"/>
            </a:xfrm>
            <a:prstGeom prst="rect">
              <a:avLst/>
            </a:prstGeom>
            <a:noFill/>
            <a:extLst>
              <a:ext uri="{909E8E84-426E-40DD-AFC4-6F175D3DCCD1}">
                <a14:hiddenFill xmlns:a14="http://schemas.microsoft.com/office/drawing/2010/main">
                  <a:solidFill>
                    <a:srgbClr val="FFFFFF"/>
                  </a:solidFill>
                </a14:hiddenFill>
              </a:ext>
            </a:extLst>
          </p:spPr>
        </p:pic>
        <p:sp>
          <p:nvSpPr>
            <p:cNvPr id="70" name="ZoneTexte 69"/>
            <p:cNvSpPr txBox="1"/>
            <p:nvPr/>
          </p:nvSpPr>
          <p:spPr>
            <a:xfrm>
              <a:off x="21787145" y="19924517"/>
              <a:ext cx="526106" cy="707886"/>
            </a:xfrm>
            <a:prstGeom prst="rect">
              <a:avLst/>
            </a:prstGeom>
            <a:noFill/>
          </p:spPr>
          <p:txBody>
            <a:bodyPr wrap="none" rtlCol="0">
              <a:spAutoFit/>
            </a:bodyPr>
            <a:lstStyle/>
            <a:p>
              <a:r>
                <a:rPr lang="fr-FR" sz="4000" dirty="0" smtClean="0">
                  <a:latin typeface="Arial" panose="020B0604020202020204" pitchFamily="34" charset="0"/>
                  <a:cs typeface="Arial" panose="020B0604020202020204" pitchFamily="34" charset="0"/>
                </a:rPr>
                <a:t>B</a:t>
              </a:r>
              <a:endParaRPr lang="fr-FR" sz="4000" dirty="0">
                <a:latin typeface="Arial" panose="020B0604020202020204" pitchFamily="34" charset="0"/>
                <a:cs typeface="Arial" panose="020B0604020202020204" pitchFamily="34" charset="0"/>
              </a:endParaRPr>
            </a:p>
          </p:txBody>
        </p:sp>
        <p:sp>
          <p:nvSpPr>
            <p:cNvPr id="71" name="ZoneTexte 70"/>
            <p:cNvSpPr txBox="1"/>
            <p:nvPr/>
          </p:nvSpPr>
          <p:spPr>
            <a:xfrm>
              <a:off x="22513532" y="20307256"/>
              <a:ext cx="526106"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a.</a:t>
              </a:r>
              <a:endParaRPr lang="fr-FR" sz="3200" dirty="0">
                <a:latin typeface="Arial" panose="020B0604020202020204" pitchFamily="34" charset="0"/>
                <a:cs typeface="Arial" panose="020B0604020202020204" pitchFamily="34" charset="0"/>
              </a:endParaRPr>
            </a:p>
          </p:txBody>
        </p:sp>
        <p:sp>
          <p:nvSpPr>
            <p:cNvPr id="72" name="ZoneTexte 71"/>
            <p:cNvSpPr txBox="1"/>
            <p:nvPr/>
          </p:nvSpPr>
          <p:spPr>
            <a:xfrm>
              <a:off x="24966394" y="20370404"/>
              <a:ext cx="526106"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b.</a:t>
              </a:r>
              <a:endParaRPr lang="fr-FR" sz="3200" dirty="0">
                <a:latin typeface="Arial" panose="020B0604020202020204" pitchFamily="34" charset="0"/>
                <a:cs typeface="Arial" panose="020B0604020202020204" pitchFamily="34" charset="0"/>
              </a:endParaRPr>
            </a:p>
          </p:txBody>
        </p:sp>
        <p:pic>
          <p:nvPicPr>
            <p:cNvPr id="1037" name="Picture 13" descr="H:\MDAOU\PostDoc_ZELCOR\Fungi screening on lignin\Lignin fractions\Plates on solvents' fractions\pousse\902\902EE.jpg"/>
            <p:cNvPicPr>
              <a:picLocks noChangeAspect="1" noChangeArrowheads="1"/>
            </p:cNvPicPr>
            <p:nvPr/>
          </p:nvPicPr>
          <p:blipFill rotWithShape="1">
            <a:blip r:embed="rId7" cstate="print">
              <a:clrChange>
                <a:clrFrom>
                  <a:srgbClr val="9C9793"/>
                </a:clrFrom>
                <a:clrTo>
                  <a:srgbClr val="9C9793">
                    <a:alpha val="0"/>
                  </a:srgbClr>
                </a:clrTo>
              </a:clrChange>
              <a:extLst>
                <a:ext uri="{28A0092B-C50C-407E-A947-70E740481C1C}">
                  <a14:useLocalDpi xmlns:a14="http://schemas.microsoft.com/office/drawing/2010/main" val="0"/>
                </a:ext>
              </a:extLst>
            </a:blip>
            <a:srcRect l="50713" t="20587" b="15083"/>
            <a:stretch/>
          </p:blipFill>
          <p:spPr bwMode="auto">
            <a:xfrm>
              <a:off x="15228089" y="24248208"/>
              <a:ext cx="2715915" cy="26586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MDAOU\PostDoc_ZELCOR\Fungi screening on lignin\Lignin fractions\Plates on solvents' fractions\pousse\902\902MetOH.jpg"/>
            <p:cNvPicPr>
              <a:picLocks noChangeAspect="1" noChangeArrowheads="1"/>
            </p:cNvPicPr>
            <p:nvPr/>
          </p:nvPicPr>
          <p:blipFill rotWithShape="1">
            <a:blip r:embed="rId8" cstate="print">
              <a:clrChange>
                <a:clrFrom>
                  <a:srgbClr val="C1BEB7"/>
                </a:clrFrom>
                <a:clrTo>
                  <a:srgbClr val="C1BEB7">
                    <a:alpha val="0"/>
                  </a:srgbClr>
                </a:clrTo>
              </a:clrChange>
              <a:extLst>
                <a:ext uri="{28A0092B-C50C-407E-A947-70E740481C1C}">
                  <a14:useLocalDpi xmlns:a14="http://schemas.microsoft.com/office/drawing/2010/main" val="0"/>
                </a:ext>
              </a:extLst>
            </a:blip>
            <a:srcRect l="50000" t="17484" b="15850"/>
            <a:stretch/>
          </p:blipFill>
          <p:spPr bwMode="auto">
            <a:xfrm>
              <a:off x="18034619" y="24248208"/>
              <a:ext cx="2658673" cy="265867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MDAOU\PostDoc_ZELCOR\Fungi screening on lignin\Lignin fractions\Plates on solvents' fractions\pousse\985\985MetOH.jpg"/>
            <p:cNvPicPr>
              <a:picLocks noChangeAspect="1" noChangeArrowheads="1"/>
            </p:cNvPicPr>
            <p:nvPr/>
          </p:nvPicPr>
          <p:blipFill rotWithShape="1">
            <a:blip r:embed="rId9" cstate="print">
              <a:clrChange>
                <a:clrFrom>
                  <a:srgbClr val="F0EBE7"/>
                </a:clrFrom>
                <a:clrTo>
                  <a:srgbClr val="F0EBE7">
                    <a:alpha val="0"/>
                  </a:srgbClr>
                </a:clrTo>
              </a:clrChange>
              <a:extLst>
                <a:ext uri="{28A0092B-C50C-407E-A947-70E740481C1C}">
                  <a14:useLocalDpi xmlns:a14="http://schemas.microsoft.com/office/drawing/2010/main" val="0"/>
                </a:ext>
              </a:extLst>
            </a:blip>
            <a:srcRect l="50858" t="19416" b="12418"/>
            <a:stretch/>
          </p:blipFill>
          <p:spPr bwMode="auto">
            <a:xfrm>
              <a:off x="20855622" y="24251123"/>
              <a:ext cx="2552780" cy="26557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MDAOU\PostDoc_ZELCOR\Fungi screening on lignin\Lignin fractions\Plates on solvents' fractions\pousse\1369\1369EE.jpg"/>
            <p:cNvPicPr>
              <a:picLocks noChangeAspect="1" noChangeArrowheads="1"/>
            </p:cNvPicPr>
            <p:nvPr/>
          </p:nvPicPr>
          <p:blipFill rotWithShape="1">
            <a:blip r:embed="rId10" cstate="print">
              <a:clrChange>
                <a:clrFrom>
                  <a:srgbClr val="D9CEA1"/>
                </a:clrFrom>
                <a:clrTo>
                  <a:srgbClr val="D9CEA1">
                    <a:alpha val="0"/>
                  </a:srgbClr>
                </a:clrTo>
              </a:clrChange>
              <a:extLst>
                <a:ext uri="{28A0092B-C50C-407E-A947-70E740481C1C}">
                  <a14:useLocalDpi xmlns:a14="http://schemas.microsoft.com/office/drawing/2010/main" val="0"/>
                </a:ext>
              </a:extLst>
            </a:blip>
            <a:srcRect l="49264" t="19935" r="736" b="17483"/>
            <a:stretch/>
          </p:blipFill>
          <p:spPr bwMode="auto">
            <a:xfrm>
              <a:off x="23544299" y="24251123"/>
              <a:ext cx="2801933" cy="263024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MDAOU\PostDoc_ZELCOR\Fungi screening on lignin\Lignin fractions\Plates on solvents' fractions\pousse\1655\1655DCM.jpg"/>
            <p:cNvPicPr>
              <a:picLocks noChangeAspect="1" noChangeArrowheads="1"/>
            </p:cNvPicPr>
            <p:nvPr/>
          </p:nvPicPr>
          <p:blipFill rotWithShape="1">
            <a:blip r:embed="rId11" cstate="print">
              <a:clrChange>
                <a:clrFrom>
                  <a:srgbClr val="C5BD99"/>
                </a:clrFrom>
                <a:clrTo>
                  <a:srgbClr val="C5BD99">
                    <a:alpha val="0"/>
                  </a:srgbClr>
                </a:clrTo>
              </a:clrChange>
              <a:extLst>
                <a:ext uri="{28A0092B-C50C-407E-A947-70E740481C1C}">
                  <a14:useLocalDpi xmlns:a14="http://schemas.microsoft.com/office/drawing/2010/main" val="0"/>
                </a:ext>
              </a:extLst>
            </a:blip>
            <a:srcRect l="49847" t="34641" b="8986"/>
            <a:stretch/>
          </p:blipFill>
          <p:spPr bwMode="auto">
            <a:xfrm>
              <a:off x="26484748" y="24407183"/>
              <a:ext cx="2780115" cy="2499698"/>
            </a:xfrm>
            <a:prstGeom prst="rect">
              <a:avLst/>
            </a:prstGeom>
            <a:noFill/>
            <a:extLst>
              <a:ext uri="{909E8E84-426E-40DD-AFC4-6F175D3DCCD1}">
                <a14:hiddenFill xmlns:a14="http://schemas.microsoft.com/office/drawing/2010/main">
                  <a:solidFill>
                    <a:srgbClr val="FFFFFF"/>
                  </a:solidFill>
                </a14:hiddenFill>
              </a:ext>
            </a:extLst>
          </p:spPr>
        </p:pic>
        <p:sp>
          <p:nvSpPr>
            <p:cNvPr id="79" name="ZoneTexte 78"/>
            <p:cNvSpPr txBox="1"/>
            <p:nvPr/>
          </p:nvSpPr>
          <p:spPr>
            <a:xfrm>
              <a:off x="14790942" y="24040719"/>
              <a:ext cx="526106"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a.</a:t>
              </a:r>
              <a:endParaRPr lang="fr-FR" sz="3200" dirty="0">
                <a:latin typeface="Arial" panose="020B0604020202020204" pitchFamily="34" charset="0"/>
                <a:cs typeface="Arial" panose="020B0604020202020204" pitchFamily="34" charset="0"/>
              </a:endParaRPr>
            </a:p>
          </p:txBody>
        </p:sp>
        <p:sp>
          <p:nvSpPr>
            <p:cNvPr id="80" name="ZoneTexte 79"/>
            <p:cNvSpPr txBox="1"/>
            <p:nvPr/>
          </p:nvSpPr>
          <p:spPr>
            <a:xfrm>
              <a:off x="17771566" y="24040718"/>
              <a:ext cx="526106" cy="584775"/>
            </a:xfrm>
            <a:prstGeom prst="rect">
              <a:avLst/>
            </a:prstGeom>
            <a:noFill/>
          </p:spPr>
          <p:txBody>
            <a:bodyPr wrap="none" rtlCol="0">
              <a:spAutoFit/>
            </a:bodyPr>
            <a:lstStyle/>
            <a:p>
              <a:r>
                <a:rPr lang="fr-FR" sz="3200" dirty="0">
                  <a:latin typeface="Arial" panose="020B0604020202020204" pitchFamily="34" charset="0"/>
                  <a:cs typeface="Arial" panose="020B0604020202020204" pitchFamily="34" charset="0"/>
                </a:rPr>
                <a:t>b</a:t>
              </a:r>
              <a:r>
                <a:rPr lang="fr-FR" sz="3200" dirty="0" smtClean="0">
                  <a:latin typeface="Arial" panose="020B0604020202020204" pitchFamily="34" charset="0"/>
                  <a:cs typeface="Arial" panose="020B0604020202020204" pitchFamily="34" charset="0"/>
                </a:rPr>
                <a:t>.</a:t>
              </a:r>
              <a:endParaRPr lang="fr-FR" sz="3200" dirty="0">
                <a:latin typeface="Arial" panose="020B0604020202020204" pitchFamily="34" charset="0"/>
                <a:cs typeface="Arial" panose="020B0604020202020204" pitchFamily="34" charset="0"/>
              </a:endParaRPr>
            </a:p>
          </p:txBody>
        </p:sp>
        <p:sp>
          <p:nvSpPr>
            <p:cNvPr id="81" name="ZoneTexte 80"/>
            <p:cNvSpPr txBox="1"/>
            <p:nvPr/>
          </p:nvSpPr>
          <p:spPr>
            <a:xfrm>
              <a:off x="20441460" y="24040717"/>
              <a:ext cx="503664"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c.</a:t>
              </a:r>
              <a:endParaRPr lang="fr-FR" sz="3200" dirty="0">
                <a:latin typeface="Arial" panose="020B0604020202020204" pitchFamily="34" charset="0"/>
                <a:cs typeface="Arial" panose="020B0604020202020204" pitchFamily="34" charset="0"/>
              </a:endParaRPr>
            </a:p>
          </p:txBody>
        </p:sp>
        <p:sp>
          <p:nvSpPr>
            <p:cNvPr id="82" name="ZoneTexte 81"/>
            <p:cNvSpPr txBox="1"/>
            <p:nvPr/>
          </p:nvSpPr>
          <p:spPr>
            <a:xfrm>
              <a:off x="23108130" y="24032530"/>
              <a:ext cx="526106"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d.</a:t>
              </a:r>
              <a:endParaRPr lang="fr-FR" sz="3200" dirty="0">
                <a:latin typeface="Arial" panose="020B0604020202020204" pitchFamily="34" charset="0"/>
                <a:cs typeface="Arial" panose="020B0604020202020204" pitchFamily="34" charset="0"/>
              </a:endParaRPr>
            </a:p>
          </p:txBody>
        </p:sp>
        <p:sp>
          <p:nvSpPr>
            <p:cNvPr id="83" name="ZoneTexte 82"/>
            <p:cNvSpPr txBox="1"/>
            <p:nvPr/>
          </p:nvSpPr>
          <p:spPr>
            <a:xfrm>
              <a:off x="26083179" y="24032529"/>
              <a:ext cx="526106"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rPr>
                <a:t>e.</a:t>
              </a:r>
              <a:endParaRPr lang="fr-FR" sz="3200" dirty="0">
                <a:latin typeface="Arial" panose="020B0604020202020204" pitchFamily="34" charset="0"/>
                <a:cs typeface="Arial" panose="020B0604020202020204" pitchFamily="34" charset="0"/>
              </a:endParaRPr>
            </a:p>
          </p:txBody>
        </p:sp>
        <p:sp>
          <p:nvSpPr>
            <p:cNvPr id="84" name="ZoneTexte 83"/>
            <p:cNvSpPr txBox="1"/>
            <p:nvPr/>
          </p:nvSpPr>
          <p:spPr>
            <a:xfrm>
              <a:off x="14550581" y="27065994"/>
              <a:ext cx="15729393" cy="830997"/>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a. </a:t>
              </a:r>
              <a:r>
                <a:rPr lang="fr-FR" sz="2400" i="1" dirty="0" smtClean="0">
                  <a:latin typeface="Arial" panose="020B0604020202020204" pitchFamily="34" charset="0"/>
                  <a:cs typeface="Arial" panose="020B0604020202020204" pitchFamily="34" charset="0"/>
                </a:rPr>
                <a:t>P. </a:t>
              </a:r>
              <a:r>
                <a:rPr lang="fr-FR" sz="2400" i="1" dirty="0" err="1">
                  <a:latin typeface="Arial" panose="020B0604020202020204" pitchFamily="34" charset="0"/>
                  <a:cs typeface="Arial" panose="020B0604020202020204" pitchFamily="34" charset="0"/>
                </a:rPr>
                <a:t>s</a:t>
              </a:r>
              <a:r>
                <a:rPr lang="fr-FR" sz="2400" i="1" dirty="0" err="1" smtClean="0">
                  <a:latin typeface="Arial" panose="020B0604020202020204" pitchFamily="34" charset="0"/>
                  <a:cs typeface="Arial" panose="020B0604020202020204" pitchFamily="34" charset="0"/>
                </a:rPr>
                <a:t>anguineus</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on </a:t>
              </a:r>
              <a:r>
                <a:rPr lang="fr-FR" sz="2400" dirty="0" err="1" smtClean="0">
                  <a:latin typeface="Arial" panose="020B0604020202020204" pitchFamily="34" charset="0"/>
                  <a:cs typeface="Arial" panose="020B0604020202020204" pitchFamily="34" charset="0"/>
                </a:rPr>
                <a:t>ethyl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ether</a:t>
              </a:r>
              <a:r>
                <a:rPr lang="fr-FR" sz="2400" dirty="0" smtClean="0">
                  <a:latin typeface="Arial" panose="020B0604020202020204" pitchFamily="34" charset="0"/>
                  <a:cs typeface="Arial" panose="020B0604020202020204" pitchFamily="34" charset="0"/>
                </a:rPr>
                <a:t> fraction; b</a:t>
              </a:r>
              <a:r>
                <a:rPr lang="fr-FR" sz="2400" i="1" dirty="0" smtClean="0">
                  <a:latin typeface="Arial" panose="020B0604020202020204" pitchFamily="34" charset="0"/>
                  <a:cs typeface="Arial" panose="020B0604020202020204" pitchFamily="34" charset="0"/>
                </a:rPr>
                <a:t>. P. </a:t>
              </a:r>
              <a:r>
                <a:rPr lang="fr-FR" sz="2400" i="1" dirty="0" err="1" smtClean="0">
                  <a:latin typeface="Arial" panose="020B0604020202020204" pitchFamily="34" charset="0"/>
                  <a:cs typeface="Arial" panose="020B0604020202020204" pitchFamily="34" charset="0"/>
                </a:rPr>
                <a:t>sanguineus</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on </a:t>
              </a:r>
              <a:r>
                <a:rPr lang="fr-FR" sz="2400" dirty="0" err="1" smtClean="0">
                  <a:latin typeface="Arial" panose="020B0604020202020204" pitchFamily="34" charset="0"/>
                  <a:cs typeface="Arial" panose="020B0604020202020204" pitchFamily="34" charset="0"/>
                </a:rPr>
                <a:t>methanol</a:t>
              </a:r>
              <a:r>
                <a:rPr lang="fr-FR" sz="2400" dirty="0" smtClean="0">
                  <a:latin typeface="Arial" panose="020B0604020202020204" pitchFamily="34" charset="0"/>
                  <a:cs typeface="Arial" panose="020B0604020202020204" pitchFamily="34" charset="0"/>
                </a:rPr>
                <a:t> fraction; c. </a:t>
              </a:r>
              <a:r>
                <a:rPr lang="fr-FR" sz="2400" i="1" dirty="0" smtClean="0">
                  <a:latin typeface="Arial" panose="020B0604020202020204" pitchFamily="34" charset="0"/>
                  <a:cs typeface="Arial" panose="020B0604020202020204" pitchFamily="34" charset="0"/>
                </a:rPr>
                <a:t>P. </a:t>
              </a:r>
              <a:r>
                <a:rPr lang="fr-FR" sz="2400" i="1" dirty="0" err="1" smtClean="0">
                  <a:latin typeface="Arial" panose="020B0604020202020204" pitchFamily="34" charset="0"/>
                  <a:cs typeface="Arial" panose="020B0604020202020204" pitchFamily="34" charset="0"/>
                </a:rPr>
                <a:t>brumalis</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on </a:t>
              </a:r>
              <a:r>
                <a:rPr lang="fr-FR" sz="2400" dirty="0" err="1" smtClean="0">
                  <a:latin typeface="Arial" panose="020B0604020202020204" pitchFamily="34" charset="0"/>
                  <a:cs typeface="Arial" panose="020B0604020202020204" pitchFamily="34" charset="0"/>
                </a:rPr>
                <a:t>methanol</a:t>
              </a:r>
              <a:r>
                <a:rPr lang="fr-FR" sz="2400" dirty="0" smtClean="0">
                  <a:latin typeface="Arial" panose="020B0604020202020204" pitchFamily="34" charset="0"/>
                  <a:cs typeface="Arial" panose="020B0604020202020204" pitchFamily="34" charset="0"/>
                </a:rPr>
                <a:t> fraction; d. </a:t>
              </a:r>
              <a:r>
                <a:rPr lang="fr-FR" sz="2400" i="1" dirty="0" smtClean="0">
                  <a:latin typeface="Arial" panose="020B0604020202020204" pitchFamily="34" charset="0"/>
                  <a:cs typeface="Arial" panose="020B0604020202020204" pitchFamily="34" charset="0"/>
                </a:rPr>
                <a:t>L. </a:t>
              </a:r>
              <a:r>
                <a:rPr lang="fr-FR" sz="2400" i="1" dirty="0" err="1" smtClean="0">
                  <a:latin typeface="Arial" panose="020B0604020202020204" pitchFamily="34" charset="0"/>
                  <a:cs typeface="Arial" panose="020B0604020202020204" pitchFamily="34" charset="0"/>
                </a:rPr>
                <a:t>menziesii</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on </a:t>
              </a:r>
              <a:r>
                <a:rPr lang="fr-FR" sz="2400" dirty="0" err="1" smtClean="0">
                  <a:latin typeface="Arial" panose="020B0604020202020204" pitchFamily="34" charset="0"/>
                  <a:cs typeface="Arial" panose="020B0604020202020204" pitchFamily="34" charset="0"/>
                </a:rPr>
                <a:t>ethyl</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ether</a:t>
              </a:r>
              <a:r>
                <a:rPr lang="fr-FR" sz="2400" dirty="0" smtClean="0">
                  <a:latin typeface="Arial" panose="020B0604020202020204" pitchFamily="34" charset="0"/>
                  <a:cs typeface="Arial" panose="020B0604020202020204" pitchFamily="34" charset="0"/>
                </a:rPr>
                <a:t> fraction; e. </a:t>
              </a:r>
              <a:r>
                <a:rPr lang="fr-FR" sz="2400" i="1" dirty="0" smtClean="0">
                  <a:latin typeface="Arial" panose="020B0604020202020204" pitchFamily="34" charset="0"/>
                  <a:cs typeface="Arial" panose="020B0604020202020204" pitchFamily="34" charset="0"/>
                </a:rPr>
                <a:t>P. </a:t>
              </a:r>
              <a:r>
                <a:rPr lang="fr-FR" sz="2400" i="1" dirty="0" err="1" smtClean="0">
                  <a:latin typeface="Arial" panose="020B0604020202020204" pitchFamily="34" charset="0"/>
                  <a:cs typeface="Arial" panose="020B0604020202020204" pitchFamily="34" charset="0"/>
                </a:rPr>
                <a:t>eryngii</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on </a:t>
              </a:r>
              <a:r>
                <a:rPr lang="fr-FR" sz="2400" dirty="0" err="1" smtClean="0">
                  <a:latin typeface="Arial" panose="020B0604020202020204" pitchFamily="34" charset="0"/>
                  <a:cs typeface="Arial" panose="020B0604020202020204" pitchFamily="34" charset="0"/>
                </a:rPr>
                <a:t>dichloromethane</a:t>
              </a:r>
              <a:r>
                <a:rPr lang="fr-FR" sz="2400" dirty="0" smtClean="0">
                  <a:latin typeface="Arial" panose="020B0604020202020204" pitchFamily="34" charset="0"/>
                  <a:cs typeface="Arial" panose="020B0604020202020204" pitchFamily="34" charset="0"/>
                </a:rPr>
                <a:t> fraction</a:t>
              </a:r>
              <a:endParaRPr lang="fr-FR" sz="2400" dirty="0">
                <a:latin typeface="Arial" panose="020B0604020202020204" pitchFamily="34" charset="0"/>
                <a:cs typeface="Arial" panose="020B0604020202020204" pitchFamily="34" charset="0"/>
              </a:endParaRPr>
            </a:p>
          </p:txBody>
        </p:sp>
      </p:grpSp>
      <p:cxnSp>
        <p:nvCxnSpPr>
          <p:cNvPr id="86" name="Connecteur droit 85"/>
          <p:cNvCxnSpPr/>
          <p:nvPr/>
        </p:nvCxnSpPr>
        <p:spPr>
          <a:xfrm>
            <a:off x="1118935" y="36004139"/>
            <a:ext cx="14196601" cy="0"/>
          </a:xfrm>
          <a:prstGeom prst="line">
            <a:avLst/>
          </a:prstGeom>
          <a:ln w="76200">
            <a:solidFill>
              <a:srgbClr val="CC6600"/>
            </a:solidFill>
          </a:ln>
        </p:spPr>
        <p:style>
          <a:lnRef idx="1">
            <a:schemeClr val="accent1"/>
          </a:lnRef>
          <a:fillRef idx="0">
            <a:schemeClr val="accent1"/>
          </a:fillRef>
          <a:effectRef idx="0">
            <a:schemeClr val="accent1"/>
          </a:effectRef>
          <a:fontRef idx="minor">
            <a:schemeClr val="tx1"/>
          </a:fontRef>
        </p:style>
      </p:cxnSp>
      <p:pic>
        <p:nvPicPr>
          <p:cNvPr id="87" name="Picture 3" descr="G:\BBF\Images\Logo CIRM-CF-petit.pn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62910" y="2848920"/>
            <a:ext cx="1774923" cy="161192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o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396" y="1792864"/>
            <a:ext cx="2877822" cy="162391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17-04-11-BBI-BIC-H2020"/>
          <p:cNvPicPr>
            <a:picLocks noChangeAspect="1" noChangeArrowheads="1"/>
          </p:cNvPicPr>
          <p:nvPr/>
        </p:nvPicPr>
        <p:blipFill rotWithShape="1">
          <a:blip r:embed="rId14">
            <a:extLst>
              <a:ext uri="{28A0092B-C50C-407E-A947-70E740481C1C}">
                <a14:useLocalDpi xmlns:a14="http://schemas.microsoft.com/office/drawing/2010/main" val="0"/>
              </a:ext>
            </a:extLst>
          </a:blip>
          <a:srcRect l="60833"/>
          <a:stretch/>
        </p:blipFill>
        <p:spPr bwMode="auto">
          <a:xfrm>
            <a:off x="74939" y="41130088"/>
            <a:ext cx="5332554" cy="154189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zelcor.eu/media/Zelcor-Header.png"/>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r="49650"/>
          <a:stretch/>
        </p:blipFill>
        <p:spPr bwMode="auto">
          <a:xfrm>
            <a:off x="30580" y="139"/>
            <a:ext cx="3804270" cy="165279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857395" y="12371291"/>
            <a:ext cx="19210564" cy="3883721"/>
            <a:chOff x="7245021" y="12521494"/>
            <a:chExt cx="19210564" cy="3883721"/>
          </a:xfrm>
        </p:grpSpPr>
        <p:pic>
          <p:nvPicPr>
            <p:cNvPr id="1026" name="Picture 2" descr="S:\GROUPS\CIRM-CF\qualité_CRB\Photos\spécimens\Pycno DSCN193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45021" y="12521494"/>
              <a:ext cx="4701406" cy="352605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78605"/>
            <a:stretch/>
          </p:blipFill>
          <p:spPr bwMode="auto">
            <a:xfrm>
              <a:off x="23337176" y="12534010"/>
              <a:ext cx="3118409" cy="371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09296" y="12738090"/>
              <a:ext cx="44767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droite 5"/>
            <p:cNvSpPr/>
            <p:nvPr/>
          </p:nvSpPr>
          <p:spPr>
            <a:xfrm>
              <a:off x="15130147" y="13396802"/>
              <a:ext cx="2570253" cy="1491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solidFill>
                    <a:schemeClr val="tx1"/>
                  </a:solidFill>
                  <a:latin typeface="Arial" panose="020B0604020202020204" pitchFamily="34" charset="0"/>
                  <a:cs typeface="Arial" panose="020B0604020202020204" pitchFamily="34" charset="0"/>
                </a:rPr>
                <a:t>Lignins</a:t>
              </a:r>
              <a:r>
                <a:rPr lang="fr-FR" sz="2000" b="1" dirty="0" smtClean="0">
                  <a:solidFill>
                    <a:schemeClr val="tx1"/>
                  </a:solidFill>
                  <a:latin typeface="Arial" panose="020B0604020202020204" pitchFamily="34" charset="0"/>
                  <a:cs typeface="Arial" panose="020B0604020202020204" pitchFamily="34" charset="0"/>
                </a:rPr>
                <a:t> </a:t>
              </a:r>
            </a:p>
            <a:p>
              <a:pPr algn="ctr"/>
              <a:r>
                <a:rPr lang="fr-FR" sz="2000" b="1" dirty="0" err="1" smtClean="0">
                  <a:solidFill>
                    <a:schemeClr val="tx1"/>
                  </a:solidFill>
                  <a:latin typeface="Arial" panose="020B0604020202020204" pitchFamily="34" charset="0"/>
                  <a:cs typeface="Arial" panose="020B0604020202020204" pitchFamily="34" charset="0"/>
                </a:rPr>
                <a:t>Degradation</a:t>
              </a:r>
              <a:endParaRPr lang="fr-FR" sz="2000" b="1" dirty="0">
                <a:solidFill>
                  <a:schemeClr val="tx1"/>
                </a:solidFill>
                <a:latin typeface="Arial" panose="020B0604020202020204" pitchFamily="34" charset="0"/>
                <a:cs typeface="Arial" panose="020B0604020202020204" pitchFamily="34" charset="0"/>
              </a:endParaRPr>
            </a:p>
          </p:txBody>
        </p:sp>
        <p:sp>
          <p:nvSpPr>
            <p:cNvPr id="67" name="Flèche droite 66"/>
            <p:cNvSpPr/>
            <p:nvPr/>
          </p:nvSpPr>
          <p:spPr>
            <a:xfrm>
              <a:off x="20710071" y="13396801"/>
              <a:ext cx="2570253" cy="1491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solidFill>
                    <a:schemeClr val="tx1"/>
                  </a:solidFill>
                  <a:latin typeface="Arial" panose="020B0604020202020204" pitchFamily="34" charset="0"/>
                  <a:cs typeface="Arial" panose="020B0604020202020204" pitchFamily="34" charset="0"/>
                </a:rPr>
                <a:t>Lignocellulose</a:t>
              </a:r>
              <a:endParaRPr lang="fr-FR" sz="2000" b="1" dirty="0" smtClean="0">
                <a:solidFill>
                  <a:schemeClr val="tx1"/>
                </a:solidFill>
                <a:latin typeface="Arial" panose="020B0604020202020204" pitchFamily="34" charset="0"/>
                <a:cs typeface="Arial" panose="020B0604020202020204" pitchFamily="34" charset="0"/>
              </a:endParaRPr>
            </a:p>
            <a:p>
              <a:pPr algn="ctr"/>
              <a:r>
                <a:rPr lang="fr-FR" sz="2000" b="1" dirty="0" err="1" smtClean="0">
                  <a:solidFill>
                    <a:schemeClr val="tx1"/>
                  </a:solidFill>
                  <a:latin typeface="Arial" panose="020B0604020202020204" pitchFamily="34" charset="0"/>
                  <a:cs typeface="Arial" panose="020B0604020202020204" pitchFamily="34" charset="0"/>
                </a:rPr>
                <a:t>Degradation</a:t>
              </a:r>
              <a:endParaRPr lang="fr-FR" sz="2000" b="1" dirty="0">
                <a:solidFill>
                  <a:schemeClr val="tx1"/>
                </a:solidFill>
                <a:latin typeface="Arial" panose="020B0604020202020204" pitchFamily="34" charset="0"/>
                <a:cs typeface="Arial" panose="020B0604020202020204" pitchFamily="34" charset="0"/>
              </a:endParaRPr>
            </a:p>
          </p:txBody>
        </p:sp>
      </p:grpSp>
      <p:pic>
        <p:nvPicPr>
          <p:cNvPr id="1029" name="Picture 5"/>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3103" y="12606936"/>
            <a:ext cx="33718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2" name="Groupe 121"/>
          <p:cNvGrpSpPr/>
          <p:nvPr/>
        </p:nvGrpSpPr>
        <p:grpSpPr>
          <a:xfrm>
            <a:off x="486294" y="18227164"/>
            <a:ext cx="11889300" cy="8393865"/>
            <a:chOff x="84719" y="24501067"/>
            <a:chExt cx="11889300" cy="8744553"/>
          </a:xfrm>
        </p:grpSpPr>
        <p:pic>
          <p:nvPicPr>
            <p:cNvPr id="1031" name="Picture 7"/>
            <p:cNvPicPr>
              <a:picLocks noChangeAspect="1" noChangeArrowheads="1"/>
            </p:cNvPicPr>
            <p:nvPr/>
          </p:nvPicPr>
          <p:blipFill rotWithShape="1">
            <a:blip r:embed="rId20">
              <a:extLst>
                <a:ext uri="{28A0092B-C50C-407E-A947-70E740481C1C}">
                  <a14:useLocalDpi xmlns:a14="http://schemas.microsoft.com/office/drawing/2010/main" val="0"/>
                </a:ext>
              </a:extLst>
            </a:blip>
            <a:srcRect r="20459"/>
            <a:stretch/>
          </p:blipFill>
          <p:spPr bwMode="auto">
            <a:xfrm>
              <a:off x="84719" y="26299528"/>
              <a:ext cx="11889300" cy="694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4" name="Connecteur droit 73"/>
            <p:cNvCxnSpPr/>
            <p:nvPr/>
          </p:nvCxnSpPr>
          <p:spPr>
            <a:xfrm>
              <a:off x="1021374" y="30335955"/>
              <a:ext cx="10488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1340465" y="25436094"/>
              <a:ext cx="998991" cy="416826"/>
            </a:xfrm>
            <a:prstGeom prst="rect">
              <a:avLst/>
            </a:prstGeom>
            <a:noFill/>
          </p:spPr>
          <p:txBody>
            <a:bodyPr wrap="none" rtlCol="0">
              <a:spAutoFit/>
            </a:bodyPr>
            <a:lstStyle/>
            <a:p>
              <a:r>
                <a:rPr lang="fr-FR" sz="2000" dirty="0" err="1" smtClean="0">
                  <a:latin typeface="Arial" panose="020B0604020202020204" pitchFamily="34" charset="0"/>
                  <a:cs typeface="Arial" panose="020B0604020202020204" pitchFamily="34" charset="0"/>
                </a:rPr>
                <a:t>Lignins</a:t>
              </a:r>
              <a:endParaRPr lang="fr-FR" sz="2000" dirty="0">
                <a:latin typeface="Arial" panose="020B0604020202020204" pitchFamily="34" charset="0"/>
                <a:cs typeface="Arial" panose="020B0604020202020204" pitchFamily="34" charset="0"/>
              </a:endParaRPr>
            </a:p>
          </p:txBody>
        </p:sp>
        <p:sp>
          <p:nvSpPr>
            <p:cNvPr id="133" name="ZoneTexte 132"/>
            <p:cNvSpPr txBox="1"/>
            <p:nvPr/>
          </p:nvSpPr>
          <p:spPr>
            <a:xfrm>
              <a:off x="2970184" y="24501067"/>
              <a:ext cx="1479892" cy="707886"/>
            </a:xfrm>
            <a:prstGeom prst="rect">
              <a:avLst/>
            </a:prstGeom>
            <a:noFill/>
          </p:spPr>
          <p:txBody>
            <a:bodyPr wrap="none" rtlCol="0">
              <a:spAutoFit/>
            </a:bodyPr>
            <a:lstStyle/>
            <a:p>
              <a:r>
                <a:rPr lang="fr-FR" sz="2000" dirty="0" err="1" smtClean="0">
                  <a:latin typeface="Arial" panose="020B0604020202020204" pitchFamily="34" charset="0"/>
                  <a:cs typeface="Arial" panose="020B0604020202020204" pitchFamily="34" charset="0"/>
                </a:rPr>
                <a:t>Ethyl</a:t>
              </a:r>
              <a:r>
                <a:rPr lang="fr-FR" sz="2000" dirty="0" smtClean="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ether</a:t>
              </a:r>
              <a:r>
                <a:rPr lang="fr-FR" sz="2000" dirty="0" smtClean="0">
                  <a:latin typeface="Arial" panose="020B0604020202020204" pitchFamily="34" charset="0"/>
                  <a:cs typeface="Arial" panose="020B0604020202020204" pitchFamily="34" charset="0"/>
                </a:rPr>
                <a:t> </a:t>
              </a:r>
            </a:p>
            <a:p>
              <a:r>
                <a:rPr lang="fr-FR" sz="2000" dirty="0" err="1" smtClean="0">
                  <a:latin typeface="Arial" panose="020B0604020202020204" pitchFamily="34" charset="0"/>
                  <a:cs typeface="Arial" panose="020B0604020202020204" pitchFamily="34" charset="0"/>
                </a:rPr>
                <a:t>extract</a:t>
              </a:r>
              <a:endParaRPr lang="fr-FR" sz="2000" dirty="0">
                <a:latin typeface="Arial" panose="020B0604020202020204" pitchFamily="34" charset="0"/>
                <a:cs typeface="Arial" panose="020B0604020202020204" pitchFamily="34" charset="0"/>
              </a:endParaRPr>
            </a:p>
          </p:txBody>
        </p:sp>
        <p:cxnSp>
          <p:nvCxnSpPr>
            <p:cNvPr id="137" name="Connecteur droit avec flèche 136"/>
            <p:cNvCxnSpPr/>
            <p:nvPr/>
          </p:nvCxnSpPr>
          <p:spPr>
            <a:xfrm>
              <a:off x="1261732" y="25310973"/>
              <a:ext cx="100398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ZoneTexte 137"/>
            <p:cNvSpPr txBox="1"/>
            <p:nvPr/>
          </p:nvSpPr>
          <p:spPr>
            <a:xfrm>
              <a:off x="4277038" y="25436094"/>
              <a:ext cx="2124299" cy="707886"/>
            </a:xfrm>
            <a:prstGeom prst="rect">
              <a:avLst/>
            </a:prstGeom>
            <a:noFill/>
          </p:spPr>
          <p:txBody>
            <a:bodyPr wrap="none" rtlCol="0">
              <a:spAutoFit/>
            </a:bodyPr>
            <a:lstStyle/>
            <a:p>
              <a:r>
                <a:rPr lang="fr-FR" sz="2000" dirty="0" err="1" smtClean="0">
                  <a:latin typeface="Arial" panose="020B0604020202020204" pitchFamily="34" charset="0"/>
                  <a:cs typeface="Arial" panose="020B0604020202020204" pitchFamily="34" charset="0"/>
                </a:rPr>
                <a:t>Dichloromethane</a:t>
              </a:r>
              <a:endParaRPr lang="fr-FR" sz="2000" dirty="0" smtClean="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extract</a:t>
              </a:r>
              <a:endParaRPr lang="fr-FR" sz="2000" dirty="0">
                <a:latin typeface="Arial" panose="020B0604020202020204" pitchFamily="34" charset="0"/>
                <a:cs typeface="Arial" panose="020B0604020202020204" pitchFamily="34" charset="0"/>
              </a:endParaRPr>
            </a:p>
          </p:txBody>
        </p:sp>
        <p:sp>
          <p:nvSpPr>
            <p:cNvPr id="145" name="ZoneTexte 144"/>
            <p:cNvSpPr txBox="1"/>
            <p:nvPr/>
          </p:nvSpPr>
          <p:spPr>
            <a:xfrm>
              <a:off x="6454022" y="24522884"/>
              <a:ext cx="1410964" cy="707886"/>
            </a:xfrm>
            <a:prstGeom prst="rect">
              <a:avLst/>
            </a:prstGeom>
            <a:noFill/>
          </p:spPr>
          <p:txBody>
            <a:bodyPr wrap="none" rtlCol="0">
              <a:spAutoFit/>
            </a:bodyPr>
            <a:lstStyle/>
            <a:p>
              <a:r>
                <a:rPr lang="fr-FR" sz="2000" i="1" dirty="0" smtClean="0">
                  <a:latin typeface="Arial" panose="020B0604020202020204" pitchFamily="34" charset="0"/>
                  <a:cs typeface="Arial" panose="020B0604020202020204" pitchFamily="34" charset="0"/>
                </a:rPr>
                <a:t>n</a:t>
              </a:r>
              <a:r>
                <a:rPr lang="fr-FR" sz="2000" dirty="0" smtClean="0">
                  <a:latin typeface="Arial" panose="020B0604020202020204" pitchFamily="34" charset="0"/>
                  <a:cs typeface="Arial" panose="020B0604020202020204" pitchFamily="34" charset="0"/>
                </a:rPr>
                <a:t>-</a:t>
              </a:r>
              <a:r>
                <a:rPr lang="fr-FR" sz="2000" dirty="0" err="1" smtClean="0">
                  <a:latin typeface="Arial" panose="020B0604020202020204" pitchFamily="34" charset="0"/>
                  <a:cs typeface="Arial" panose="020B0604020202020204" pitchFamily="34" charset="0"/>
                </a:rPr>
                <a:t>propanol</a:t>
              </a:r>
              <a:endParaRPr lang="fr-FR" sz="2000" dirty="0" smtClean="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extract</a:t>
              </a:r>
              <a:endParaRPr lang="fr-FR" sz="2000" dirty="0">
                <a:latin typeface="Arial" panose="020B0604020202020204" pitchFamily="34" charset="0"/>
                <a:cs typeface="Arial" panose="020B0604020202020204" pitchFamily="34" charset="0"/>
              </a:endParaRPr>
            </a:p>
          </p:txBody>
        </p:sp>
        <p:sp>
          <p:nvSpPr>
            <p:cNvPr id="146" name="ZoneTexte 145"/>
            <p:cNvSpPr txBox="1"/>
            <p:nvPr/>
          </p:nvSpPr>
          <p:spPr>
            <a:xfrm>
              <a:off x="7866493" y="25436093"/>
              <a:ext cx="1055097" cy="707886"/>
            </a:xfrm>
            <a:prstGeom prst="rect">
              <a:avLst/>
            </a:prstGeom>
            <a:noFill/>
          </p:spPr>
          <p:txBody>
            <a:bodyPr wrap="none" rtlCol="0">
              <a:spAutoFit/>
            </a:bodyPr>
            <a:lstStyle/>
            <a:p>
              <a:r>
                <a:rPr lang="fr-FR" sz="2000" dirty="0" smtClean="0">
                  <a:latin typeface="Arial" panose="020B0604020202020204" pitchFamily="34" charset="0"/>
                  <a:cs typeface="Arial" panose="020B0604020202020204" pitchFamily="34" charset="0"/>
                </a:rPr>
                <a:t>Ethanol</a:t>
              </a:r>
            </a:p>
            <a:p>
              <a:r>
                <a:rPr lang="fr-FR" sz="2000" dirty="0" err="1" smtClean="0">
                  <a:latin typeface="Arial" panose="020B0604020202020204" pitchFamily="34" charset="0"/>
                  <a:cs typeface="Arial" panose="020B0604020202020204" pitchFamily="34" charset="0"/>
                </a:rPr>
                <a:t>extract</a:t>
              </a:r>
              <a:endParaRPr lang="fr-FR" sz="2000" dirty="0">
                <a:latin typeface="Arial" panose="020B0604020202020204" pitchFamily="34" charset="0"/>
                <a:cs typeface="Arial" panose="020B0604020202020204" pitchFamily="34" charset="0"/>
              </a:endParaRPr>
            </a:p>
          </p:txBody>
        </p:sp>
        <p:sp>
          <p:nvSpPr>
            <p:cNvPr id="147" name="ZoneTexte 146"/>
            <p:cNvSpPr txBox="1"/>
            <p:nvPr/>
          </p:nvSpPr>
          <p:spPr>
            <a:xfrm>
              <a:off x="8884292" y="24501067"/>
              <a:ext cx="1239442" cy="707886"/>
            </a:xfrm>
            <a:prstGeom prst="rect">
              <a:avLst/>
            </a:prstGeom>
            <a:noFill/>
          </p:spPr>
          <p:txBody>
            <a:bodyPr wrap="none" rtlCol="0">
              <a:spAutoFit/>
            </a:bodyPr>
            <a:lstStyle/>
            <a:p>
              <a:r>
                <a:rPr lang="fr-FR" sz="2000" dirty="0" err="1" smtClean="0">
                  <a:latin typeface="Arial" panose="020B0604020202020204" pitchFamily="34" charset="0"/>
                  <a:cs typeface="Arial" panose="020B0604020202020204" pitchFamily="34" charset="0"/>
                </a:rPr>
                <a:t>Methanol</a:t>
              </a:r>
              <a:endParaRPr lang="fr-FR" sz="2000" dirty="0" smtClean="0">
                <a:latin typeface="Arial" panose="020B0604020202020204" pitchFamily="34" charset="0"/>
                <a:cs typeface="Arial" panose="020B0604020202020204" pitchFamily="34" charset="0"/>
              </a:endParaRPr>
            </a:p>
            <a:p>
              <a:r>
                <a:rPr lang="fr-FR" sz="2000" dirty="0" err="1" smtClean="0">
                  <a:latin typeface="Arial" panose="020B0604020202020204" pitchFamily="34" charset="0"/>
                  <a:cs typeface="Arial" panose="020B0604020202020204" pitchFamily="34" charset="0"/>
                </a:rPr>
                <a:t>extract</a:t>
              </a:r>
              <a:endParaRPr lang="fr-FR" sz="2000" dirty="0">
                <a:latin typeface="Arial" panose="020B0604020202020204" pitchFamily="34" charset="0"/>
                <a:cs typeface="Arial" panose="020B0604020202020204" pitchFamily="34" charset="0"/>
              </a:endParaRPr>
            </a:p>
          </p:txBody>
        </p:sp>
        <p:sp>
          <p:nvSpPr>
            <p:cNvPr id="148" name="ZoneTexte 147"/>
            <p:cNvSpPr txBox="1"/>
            <p:nvPr/>
          </p:nvSpPr>
          <p:spPr>
            <a:xfrm>
              <a:off x="10483661" y="25436094"/>
              <a:ext cx="1026243" cy="707886"/>
            </a:xfrm>
            <a:prstGeom prst="rect">
              <a:avLst/>
            </a:prstGeom>
            <a:noFill/>
          </p:spPr>
          <p:txBody>
            <a:bodyPr wrap="none" rtlCol="0">
              <a:spAutoFit/>
            </a:bodyPr>
            <a:lstStyle/>
            <a:p>
              <a:r>
                <a:rPr lang="fr-FR" sz="2000" dirty="0" smtClean="0">
                  <a:latin typeface="Arial" panose="020B0604020202020204" pitchFamily="34" charset="0"/>
                  <a:cs typeface="Arial" panose="020B0604020202020204" pitchFamily="34" charset="0"/>
                </a:rPr>
                <a:t>Final</a:t>
              </a:r>
            </a:p>
            <a:p>
              <a:r>
                <a:rPr lang="fr-FR" sz="2000" dirty="0" err="1" smtClean="0">
                  <a:latin typeface="Arial" panose="020B0604020202020204" pitchFamily="34" charset="0"/>
                  <a:cs typeface="Arial" panose="020B0604020202020204" pitchFamily="34" charset="0"/>
                </a:rPr>
                <a:t>residue</a:t>
              </a:r>
              <a:endParaRPr lang="fr-FR" sz="2000" dirty="0">
                <a:latin typeface="Arial" panose="020B0604020202020204" pitchFamily="34" charset="0"/>
                <a:cs typeface="Arial" panose="020B0604020202020204" pitchFamily="34" charset="0"/>
              </a:endParaRPr>
            </a:p>
          </p:txBody>
        </p:sp>
      </p:grpSp>
      <p:cxnSp>
        <p:nvCxnSpPr>
          <p:cNvPr id="150" name="Connecteur droit 149"/>
          <p:cNvCxnSpPr/>
          <p:nvPr/>
        </p:nvCxnSpPr>
        <p:spPr>
          <a:xfrm>
            <a:off x="16892698" y="21534054"/>
            <a:ext cx="56852" cy="19915690"/>
          </a:xfrm>
          <a:prstGeom prst="line">
            <a:avLst/>
          </a:prstGeom>
          <a:ln w="76200">
            <a:solidFill>
              <a:srgbClr val="CC6600"/>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857395" y="16642858"/>
            <a:ext cx="15138400" cy="1569660"/>
          </a:xfrm>
          <a:prstGeom prst="rect">
            <a:avLst/>
          </a:prstGeom>
        </p:spPr>
        <p:txBody>
          <a:bodyPr>
            <a:spAutoFit/>
          </a:bodyPr>
          <a:lstStyle/>
          <a:p>
            <a:r>
              <a:rPr lang="en-US" sz="3200" dirty="0" smtClean="0">
                <a:latin typeface="Arial" panose="020B0604020202020204" pitchFamily="34" charset="0"/>
                <a:cs typeface="Arial" panose="020B0604020202020204" pitchFamily="34" charset="0"/>
              </a:rPr>
              <a:t>Alkali </a:t>
            </a:r>
            <a:r>
              <a:rPr lang="en-US" sz="3200" dirty="0" err="1" smtClean="0">
                <a:latin typeface="Arial" panose="020B0604020202020204" pitchFamily="34" charset="0"/>
                <a:cs typeface="Arial" panose="020B0604020202020204" pitchFamily="34" charset="0"/>
              </a:rPr>
              <a:t>lignins</a:t>
            </a:r>
            <a:r>
              <a:rPr lang="en-US" sz="3200" dirty="0" smtClean="0">
                <a:latin typeface="Arial" panose="020B0604020202020204" pitchFamily="34" charset="0"/>
                <a:cs typeface="Arial" panose="020B0604020202020204" pitchFamily="34" charset="0"/>
              </a:rPr>
              <a:t> were sequentially extracted in different solvents with increasing polarity and soluble parts were collected, rotary evaporated and dried to constant weight at 60°C then chemically analyzed. </a:t>
            </a:r>
            <a:endParaRPr lang="en-US" sz="3200" dirty="0"/>
          </a:p>
        </p:txBody>
      </p:sp>
      <p:pic>
        <p:nvPicPr>
          <p:cNvPr id="8" name="Picture 2" descr="H:\MDAOU\PostDoc_ZELCOR\Fungi screening on lignin\Lignin fractions\Liquid cultures\Laccase test.pn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96572" y="20252389"/>
            <a:ext cx="12343127" cy="905501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7345232" y="29433409"/>
            <a:ext cx="12725693" cy="830997"/>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ABTS </a:t>
            </a:r>
            <a:r>
              <a:rPr lang="fr-FR" sz="2400" dirty="0" err="1" smtClean="0">
                <a:latin typeface="Arial" panose="020B0604020202020204" pitchFamily="34" charset="0"/>
                <a:cs typeface="Arial" panose="020B0604020202020204" pitchFamily="34" charset="0"/>
              </a:rPr>
              <a:t>oxidation</a:t>
            </a:r>
            <a:r>
              <a:rPr lang="fr-FR" sz="2400" dirty="0" smtClean="0">
                <a:latin typeface="Arial" panose="020B0604020202020204" pitchFamily="34" charset="0"/>
                <a:cs typeface="Arial" panose="020B0604020202020204" pitchFamily="34" charset="0"/>
              </a:rPr>
              <a:t> </a:t>
            </a:r>
            <a:r>
              <a:rPr lang="fr-FR" sz="2400" dirty="0" err="1" smtClean="0">
                <a:latin typeface="Arial" panose="020B0604020202020204" pitchFamily="34" charset="0"/>
                <a:cs typeface="Arial" panose="020B0604020202020204" pitchFamily="34" charset="0"/>
              </a:rPr>
              <a:t>measured</a:t>
            </a:r>
            <a:r>
              <a:rPr lang="fr-FR" sz="2400" dirty="0" smtClean="0">
                <a:latin typeface="Arial" panose="020B0604020202020204" pitchFamily="34" charset="0"/>
                <a:cs typeface="Arial" panose="020B0604020202020204" pitchFamily="34" charset="0"/>
              </a:rPr>
              <a:t>  in the culture </a:t>
            </a:r>
            <a:r>
              <a:rPr lang="fr-FR" sz="2400" dirty="0" err="1" smtClean="0">
                <a:latin typeface="Arial" panose="020B0604020202020204" pitchFamily="34" charset="0"/>
                <a:cs typeface="Arial" panose="020B0604020202020204" pitchFamily="34" charset="0"/>
              </a:rPr>
              <a:t>supernatants</a:t>
            </a:r>
            <a:r>
              <a:rPr lang="fr-FR" sz="2400" dirty="0" smtClean="0">
                <a:latin typeface="Arial" panose="020B0604020202020204" pitchFamily="34" charset="0"/>
                <a:cs typeface="Arial" panose="020B0604020202020204" pitchFamily="34" charset="0"/>
              </a:rPr>
              <a:t> of </a:t>
            </a:r>
            <a:r>
              <a:rPr lang="fr-FR" sz="2400" i="1" dirty="0" err="1" smtClean="0">
                <a:latin typeface="Arial" panose="020B0604020202020204" pitchFamily="34" charset="0"/>
                <a:cs typeface="Arial" panose="020B0604020202020204" pitchFamily="34" charset="0"/>
              </a:rPr>
              <a:t>Pycnoporus</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sanguineus</a:t>
            </a:r>
            <a:r>
              <a:rPr lang="fr-FR" sz="2400" i="1" dirty="0" smtClean="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and </a:t>
            </a:r>
            <a:r>
              <a:rPr lang="fr-FR" sz="2400" i="1" dirty="0" err="1" smtClean="0">
                <a:latin typeface="Arial" panose="020B0604020202020204" pitchFamily="34" charset="0"/>
                <a:cs typeface="Arial" panose="020B0604020202020204" pitchFamily="34" charset="0"/>
              </a:rPr>
              <a:t>Polyporus</a:t>
            </a:r>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brumalis</a:t>
            </a:r>
            <a:endParaRPr lang="en-US" sz="2400" i="1" dirty="0">
              <a:latin typeface="Arial" panose="020B0604020202020204" pitchFamily="34" charset="0"/>
              <a:cs typeface="Arial" panose="020B0604020202020204" pitchFamily="34" charset="0"/>
            </a:endParaRPr>
          </a:p>
        </p:txBody>
      </p:sp>
      <p:pic>
        <p:nvPicPr>
          <p:cNvPr id="1028" name="Picture 4" descr="17-04-11-BBI-BIC-H2020"/>
          <p:cNvPicPr>
            <a:picLocks noChangeAspect="1" noChangeArrowheads="1"/>
          </p:cNvPicPr>
          <p:nvPr/>
        </p:nvPicPr>
        <p:blipFill rotWithShape="1">
          <a:blip r:embed="rId14">
            <a:extLst>
              <a:ext uri="{28A0092B-C50C-407E-A947-70E740481C1C}">
                <a14:useLocalDpi xmlns:a14="http://schemas.microsoft.com/office/drawing/2010/main" val="0"/>
              </a:ext>
            </a:extLst>
          </a:blip>
          <a:srcRect l="19322" r="40339"/>
          <a:stretch/>
        </p:blipFill>
        <p:spPr bwMode="auto">
          <a:xfrm>
            <a:off x="3899065" y="520134"/>
            <a:ext cx="4055195" cy="106944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8125240" y="31323619"/>
            <a:ext cx="3032240" cy="523220"/>
          </a:xfrm>
          <a:prstGeom prst="rect">
            <a:avLst/>
          </a:prstGeom>
          <a:noFill/>
        </p:spPr>
        <p:txBody>
          <a:bodyPr wrap="none" rtlCol="0">
            <a:spAutoFit/>
          </a:bodyPr>
          <a:lstStyle/>
          <a:p>
            <a:r>
              <a:rPr lang="fr-FR" sz="2800" b="1" i="1" dirty="0" err="1" smtClean="0"/>
              <a:t>Polyporus</a:t>
            </a:r>
            <a:r>
              <a:rPr lang="fr-FR" sz="2800" b="1" i="1" dirty="0" smtClean="0"/>
              <a:t> </a:t>
            </a:r>
            <a:r>
              <a:rPr lang="fr-FR" sz="2800" b="1" i="1" dirty="0" err="1" smtClean="0"/>
              <a:t>brumalis</a:t>
            </a:r>
            <a:endParaRPr lang="fr-FR" sz="2800" b="1" i="1" dirty="0"/>
          </a:p>
        </p:txBody>
      </p:sp>
      <p:sp>
        <p:nvSpPr>
          <p:cNvPr id="85" name="ZoneTexte 84"/>
          <p:cNvSpPr txBox="1"/>
          <p:nvPr/>
        </p:nvSpPr>
        <p:spPr>
          <a:xfrm>
            <a:off x="17805601" y="34056548"/>
            <a:ext cx="3671518" cy="523220"/>
          </a:xfrm>
          <a:prstGeom prst="rect">
            <a:avLst/>
          </a:prstGeom>
          <a:noFill/>
        </p:spPr>
        <p:txBody>
          <a:bodyPr wrap="none" rtlCol="0">
            <a:spAutoFit/>
          </a:bodyPr>
          <a:lstStyle/>
          <a:p>
            <a:r>
              <a:rPr lang="fr-FR" sz="2800" b="1" i="1" dirty="0" err="1" smtClean="0"/>
              <a:t>Pycnoporus</a:t>
            </a:r>
            <a:r>
              <a:rPr lang="fr-FR" sz="2800" b="1" i="1" dirty="0" smtClean="0"/>
              <a:t> </a:t>
            </a:r>
            <a:r>
              <a:rPr lang="fr-FR" sz="2800" b="1" i="1" dirty="0" err="1" smtClean="0"/>
              <a:t>sanguineus</a:t>
            </a:r>
            <a:endParaRPr lang="fr-FR" sz="2800" b="1" i="1" dirty="0"/>
          </a:p>
        </p:txBody>
      </p:sp>
      <p:sp>
        <p:nvSpPr>
          <p:cNvPr id="88" name="ZoneTexte 87"/>
          <p:cNvSpPr txBox="1"/>
          <p:nvPr/>
        </p:nvSpPr>
        <p:spPr>
          <a:xfrm>
            <a:off x="17844618" y="36977806"/>
            <a:ext cx="3593484" cy="523220"/>
          </a:xfrm>
          <a:prstGeom prst="rect">
            <a:avLst/>
          </a:prstGeom>
          <a:noFill/>
        </p:spPr>
        <p:txBody>
          <a:bodyPr wrap="none" rtlCol="0">
            <a:spAutoFit/>
          </a:bodyPr>
          <a:lstStyle/>
          <a:p>
            <a:r>
              <a:rPr lang="fr-FR" sz="2800" b="1" i="1" dirty="0" err="1" smtClean="0"/>
              <a:t>Leiotrametes</a:t>
            </a:r>
            <a:r>
              <a:rPr lang="fr-FR" sz="2800" b="1" i="1" dirty="0" smtClean="0"/>
              <a:t> </a:t>
            </a:r>
            <a:r>
              <a:rPr lang="fr-FR" sz="2800" b="1" i="1" dirty="0" err="1" smtClean="0"/>
              <a:t>menziesii</a:t>
            </a:r>
            <a:endParaRPr lang="fr-FR" sz="2800" b="1" i="1" dirty="0"/>
          </a:p>
        </p:txBody>
      </p:sp>
      <p:sp>
        <p:nvSpPr>
          <p:cNvPr id="89" name="ZoneTexte 88"/>
          <p:cNvSpPr txBox="1"/>
          <p:nvPr/>
        </p:nvSpPr>
        <p:spPr>
          <a:xfrm>
            <a:off x="18151006" y="39872642"/>
            <a:ext cx="3027175" cy="523220"/>
          </a:xfrm>
          <a:prstGeom prst="rect">
            <a:avLst/>
          </a:prstGeom>
          <a:noFill/>
        </p:spPr>
        <p:txBody>
          <a:bodyPr wrap="none" rtlCol="0">
            <a:spAutoFit/>
          </a:bodyPr>
          <a:lstStyle/>
          <a:p>
            <a:r>
              <a:rPr lang="fr-FR" sz="2800" b="1" i="1" dirty="0" err="1" smtClean="0"/>
              <a:t>Trichoderma</a:t>
            </a:r>
            <a:r>
              <a:rPr lang="fr-FR" sz="2800" b="1" i="1" dirty="0" smtClean="0"/>
              <a:t> </a:t>
            </a:r>
            <a:r>
              <a:rPr lang="fr-FR" sz="2800" b="1" i="1" dirty="0" err="1" smtClean="0"/>
              <a:t>reesei</a:t>
            </a:r>
            <a:endParaRPr lang="fr-FR" sz="2800" b="1" i="1" dirty="0"/>
          </a:p>
        </p:txBody>
      </p:sp>
      <p:grpSp>
        <p:nvGrpSpPr>
          <p:cNvPr id="12" name="Groupe 11"/>
          <p:cNvGrpSpPr/>
          <p:nvPr/>
        </p:nvGrpSpPr>
        <p:grpSpPr>
          <a:xfrm>
            <a:off x="21615609" y="30063479"/>
            <a:ext cx="6063023" cy="11746305"/>
            <a:chOff x="21615609" y="30318639"/>
            <a:chExt cx="6935868" cy="12889491"/>
          </a:xfrm>
        </p:grpSpPr>
        <p:graphicFrame>
          <p:nvGraphicFramePr>
            <p:cNvPr id="90" name="Graphique 89"/>
            <p:cNvGraphicFramePr>
              <a:graphicFrameLocks/>
            </p:cNvGraphicFramePr>
            <p:nvPr>
              <p:extLst>
                <p:ext uri="{D42A27DB-BD31-4B8C-83A1-F6EECF244321}">
                  <p14:modId xmlns:p14="http://schemas.microsoft.com/office/powerpoint/2010/main" val="3046020306"/>
                </p:ext>
              </p:extLst>
            </p:nvPr>
          </p:nvGraphicFramePr>
          <p:xfrm>
            <a:off x="21701223" y="30318639"/>
            <a:ext cx="6482064" cy="3120216"/>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91" name="Graphique 90"/>
            <p:cNvGraphicFramePr>
              <a:graphicFrameLocks/>
            </p:cNvGraphicFramePr>
            <p:nvPr>
              <p:extLst>
                <p:ext uri="{D42A27DB-BD31-4B8C-83A1-F6EECF244321}">
                  <p14:modId xmlns:p14="http://schemas.microsoft.com/office/powerpoint/2010/main" val="4214525570"/>
                </p:ext>
              </p:extLst>
            </p:nvPr>
          </p:nvGraphicFramePr>
          <p:xfrm>
            <a:off x="22145854" y="33216525"/>
            <a:ext cx="5675334" cy="3192659"/>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93" name="Graphique 92"/>
            <p:cNvGraphicFramePr>
              <a:graphicFrameLocks/>
            </p:cNvGraphicFramePr>
            <p:nvPr>
              <p:extLst>
                <p:ext uri="{D42A27DB-BD31-4B8C-83A1-F6EECF244321}">
                  <p14:modId xmlns:p14="http://schemas.microsoft.com/office/powerpoint/2010/main" val="3690337717"/>
                </p:ext>
              </p:extLst>
            </p:nvPr>
          </p:nvGraphicFramePr>
          <p:xfrm>
            <a:off x="22052328" y="35990040"/>
            <a:ext cx="5879483" cy="3700723"/>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94" name="Graphique 93"/>
            <p:cNvGraphicFramePr>
              <a:graphicFrameLocks/>
            </p:cNvGraphicFramePr>
            <p:nvPr>
              <p:extLst>
                <p:ext uri="{D42A27DB-BD31-4B8C-83A1-F6EECF244321}">
                  <p14:modId xmlns:p14="http://schemas.microsoft.com/office/powerpoint/2010/main" val="3803780913"/>
                </p:ext>
              </p:extLst>
            </p:nvPr>
          </p:nvGraphicFramePr>
          <p:xfrm>
            <a:off x="21615609" y="38917557"/>
            <a:ext cx="6935868" cy="4290573"/>
          </p:xfrm>
          <a:graphic>
            <a:graphicData uri="http://schemas.openxmlformats.org/drawingml/2006/chart">
              <c:chart xmlns:c="http://schemas.openxmlformats.org/drawingml/2006/chart" xmlns:r="http://schemas.openxmlformats.org/officeDocument/2006/relationships" r:id="rId25"/>
            </a:graphicData>
          </a:graphic>
        </p:graphicFrame>
      </p:grpSp>
      <p:sp>
        <p:nvSpPr>
          <p:cNvPr id="14" name="Rectangle 13"/>
          <p:cNvSpPr/>
          <p:nvPr/>
        </p:nvSpPr>
        <p:spPr>
          <a:xfrm>
            <a:off x="17345232" y="41314729"/>
            <a:ext cx="15138400" cy="461665"/>
          </a:xfrm>
          <a:prstGeom prst="rect">
            <a:avLst/>
          </a:prstGeom>
        </p:spPr>
        <p:txBody>
          <a:bodyPr>
            <a:spAutoFit/>
          </a:bodyPr>
          <a:lstStyle/>
          <a:p>
            <a:r>
              <a:rPr lang="fr-FR" altLang="fr-FR" sz="2400" dirty="0" err="1">
                <a:solidFill>
                  <a:srgbClr val="000000"/>
                </a:solidFill>
                <a:latin typeface="Arial" panose="020B0604020202020204" pitchFamily="34" charset="0"/>
                <a:cs typeface="Arial" panose="020B0604020202020204" pitchFamily="34" charset="0"/>
              </a:rPr>
              <a:t>CAZyme</a:t>
            </a:r>
            <a:r>
              <a:rPr lang="fr-FR" altLang="fr-FR" sz="2400" dirty="0">
                <a:solidFill>
                  <a:srgbClr val="000000"/>
                </a:solidFill>
                <a:latin typeface="Arial" panose="020B0604020202020204" pitchFamily="34" charset="0"/>
                <a:cs typeface="Arial" panose="020B0604020202020204" pitchFamily="34" charset="0"/>
              </a:rPr>
              <a:t> distribution in </a:t>
            </a:r>
            <a:r>
              <a:rPr lang="fr-FR" altLang="fr-FR" sz="2400" dirty="0" err="1" smtClean="0">
                <a:solidFill>
                  <a:srgbClr val="000000"/>
                </a:solidFill>
                <a:latin typeface="Arial" panose="020B0604020202020204" pitchFamily="34" charset="0"/>
                <a:cs typeface="Arial" panose="020B0604020202020204" pitchFamily="34" charset="0"/>
              </a:rPr>
              <a:t>secretomes</a:t>
            </a:r>
            <a:r>
              <a:rPr lang="fr-FR" altLang="fr-FR" sz="2400" i="1" dirty="0" smtClean="0">
                <a:solidFill>
                  <a:srgbClr val="000000"/>
                </a:solidFill>
                <a:latin typeface="Arial" panose="020B0604020202020204" pitchFamily="34" charset="0"/>
                <a:cs typeface="Arial" panose="020B0604020202020204" pitchFamily="34" charset="0"/>
              </a:rPr>
              <a:t> </a:t>
            </a:r>
            <a:r>
              <a:rPr lang="fr-FR" altLang="fr-FR" sz="2400" dirty="0" err="1" smtClean="0">
                <a:solidFill>
                  <a:srgbClr val="000000"/>
                </a:solidFill>
                <a:latin typeface="Arial" panose="020B0604020202020204" pitchFamily="34" charset="0"/>
                <a:cs typeface="Arial" panose="020B0604020202020204" pitchFamily="34" charset="0"/>
              </a:rPr>
              <a:t>after</a:t>
            </a:r>
            <a:r>
              <a:rPr lang="fr-FR" altLang="fr-FR" sz="2400" dirty="0" smtClean="0">
                <a:solidFill>
                  <a:srgbClr val="000000"/>
                </a:solidFill>
                <a:latin typeface="Arial" panose="020B0604020202020204" pitchFamily="34" charset="0"/>
                <a:cs typeface="Arial" panose="020B0604020202020204" pitchFamily="34" charset="0"/>
              </a:rPr>
              <a:t> </a:t>
            </a:r>
            <a:r>
              <a:rPr lang="fr-FR" altLang="fr-FR" sz="2400" dirty="0" err="1">
                <a:solidFill>
                  <a:srgbClr val="000000"/>
                </a:solidFill>
                <a:latin typeface="Arial" panose="020B0604020202020204" pitchFamily="34" charset="0"/>
                <a:cs typeface="Arial" panose="020B0604020202020204" pitchFamily="34" charset="0"/>
              </a:rPr>
              <a:t>growth</a:t>
            </a:r>
            <a:r>
              <a:rPr lang="fr-FR" altLang="fr-FR" sz="2400" dirty="0">
                <a:solidFill>
                  <a:srgbClr val="000000"/>
                </a:solidFill>
                <a:latin typeface="Arial" panose="020B0604020202020204" pitchFamily="34" charset="0"/>
                <a:cs typeface="Arial" panose="020B0604020202020204" pitchFamily="34" charset="0"/>
              </a:rPr>
              <a:t> on </a:t>
            </a:r>
            <a:r>
              <a:rPr lang="fr-FR" altLang="fr-FR" sz="2400" dirty="0" err="1" smtClean="0">
                <a:solidFill>
                  <a:srgbClr val="000000"/>
                </a:solidFill>
                <a:latin typeface="Arial" panose="020B0604020202020204" pitchFamily="34" charset="0"/>
                <a:cs typeface="Arial" panose="020B0604020202020204" pitchFamily="34" charset="0"/>
              </a:rPr>
              <a:t>lignins</a:t>
            </a:r>
            <a:r>
              <a:rPr lang="fr-FR" altLang="fr-FR" sz="2400" dirty="0" smtClean="0">
                <a:solidFill>
                  <a:srgbClr val="000000"/>
                </a:solidFill>
                <a:latin typeface="Arial" panose="020B0604020202020204" pitchFamily="34" charset="0"/>
                <a:cs typeface="Arial" panose="020B0604020202020204" pitchFamily="34" charset="0"/>
              </a:rPr>
              <a:t> </a:t>
            </a:r>
            <a:r>
              <a:rPr lang="fr-FR" altLang="fr-FR" sz="2400" dirty="0">
                <a:solidFill>
                  <a:srgbClr val="000000"/>
                </a:solidFill>
                <a:latin typeface="Arial" panose="020B0604020202020204" pitchFamily="34" charset="0"/>
                <a:cs typeface="Arial" panose="020B0604020202020204" pitchFamily="34" charset="0"/>
              </a:rPr>
              <a:t>for 3 </a:t>
            </a:r>
            <a:r>
              <a:rPr lang="fr-FR" altLang="fr-FR" sz="2400" dirty="0" err="1">
                <a:solidFill>
                  <a:srgbClr val="000000"/>
                </a:solidFill>
                <a:latin typeface="Arial" panose="020B0604020202020204" pitchFamily="34" charset="0"/>
                <a:cs typeface="Arial" panose="020B0604020202020204" pitchFamily="34" charset="0"/>
              </a:rPr>
              <a:t>days</a:t>
            </a:r>
            <a:endParaRPr lang="fr-FR" altLang="fr-FR" sz="2400" i="1" dirty="0">
              <a:solidFill>
                <a:srgbClr val="000000"/>
              </a:solidFill>
              <a:latin typeface="Arial" panose="020B0604020202020204" pitchFamily="34" charset="0"/>
              <a:cs typeface="Arial" panose="020B0604020202020204" pitchFamily="34" charset="0"/>
            </a:endParaRPr>
          </a:p>
        </p:txBody>
      </p:sp>
      <p:cxnSp>
        <p:nvCxnSpPr>
          <p:cNvPr id="15" name="Connecteur droit avec flèche 14"/>
          <p:cNvCxnSpPr/>
          <p:nvPr/>
        </p:nvCxnSpPr>
        <p:spPr>
          <a:xfrm flipH="1" flipV="1">
            <a:off x="1316574" y="20737817"/>
            <a:ext cx="5041" cy="306973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7" name="Connecteur droit avec flèche 76"/>
          <p:cNvCxnSpPr/>
          <p:nvPr/>
        </p:nvCxnSpPr>
        <p:spPr>
          <a:xfrm>
            <a:off x="1328592" y="23807551"/>
            <a:ext cx="5041" cy="306372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5" name="ZoneTexte 94"/>
          <p:cNvSpPr txBox="1"/>
          <p:nvPr/>
        </p:nvSpPr>
        <p:spPr>
          <a:xfrm rot="16200000">
            <a:off x="107291" y="22011075"/>
            <a:ext cx="1564852"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Increase</a:t>
            </a:r>
            <a:endParaRPr lang="en-US" sz="2800" dirty="0">
              <a:latin typeface="Arial" panose="020B0604020202020204" pitchFamily="34" charset="0"/>
              <a:cs typeface="Arial" panose="020B0604020202020204" pitchFamily="34" charset="0"/>
            </a:endParaRPr>
          </a:p>
        </p:txBody>
      </p:sp>
      <p:sp>
        <p:nvSpPr>
          <p:cNvPr id="96" name="ZoneTexte 95"/>
          <p:cNvSpPr txBox="1"/>
          <p:nvPr/>
        </p:nvSpPr>
        <p:spPr>
          <a:xfrm rot="16200000">
            <a:off x="73851" y="25077802"/>
            <a:ext cx="1725152"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Decrease</a:t>
            </a:r>
            <a:endParaRPr lang="en-US" sz="2400"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77553" y="21726039"/>
            <a:ext cx="3893267" cy="367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ZoneTexte 162"/>
          <p:cNvSpPr txBox="1"/>
          <p:nvPr/>
        </p:nvSpPr>
        <p:spPr>
          <a:xfrm>
            <a:off x="8311356" y="30968304"/>
            <a:ext cx="7167563" cy="1171575"/>
          </a:xfrm>
          <a:prstGeom prst="rect">
            <a:avLst/>
          </a:prstGeom>
          <a:noFill/>
        </p:spPr>
        <p:txBody>
          <a:bodyPr>
            <a:spAutoFit/>
          </a:bodyPr>
          <a:lstStyle>
            <a:defPPr>
              <a:defRPr lang="de-AT"/>
            </a:defPPr>
            <a:lvl1pPr algn="l" rtl="0" eaLnBrk="0" fontAlgn="base" hangingPunct="0">
              <a:spcBef>
                <a:spcPct val="0"/>
              </a:spcBef>
              <a:spcAft>
                <a:spcPct val="0"/>
              </a:spcAft>
              <a:defRPr sz="2700" kern="1200">
                <a:solidFill>
                  <a:schemeClr val="tx1"/>
                </a:solidFill>
                <a:latin typeface="Times New Roman" pitchFamily="18" charset="0"/>
                <a:ea typeface="+mn-ea"/>
                <a:cs typeface="+mn-cs"/>
              </a:defRPr>
            </a:lvl1pPr>
            <a:lvl2pPr marL="441325" indent="15875" algn="l" rtl="0" eaLnBrk="0" fontAlgn="base" hangingPunct="0">
              <a:spcBef>
                <a:spcPct val="0"/>
              </a:spcBef>
              <a:spcAft>
                <a:spcPct val="0"/>
              </a:spcAft>
              <a:defRPr sz="2700" kern="1200">
                <a:solidFill>
                  <a:schemeClr val="tx1"/>
                </a:solidFill>
                <a:latin typeface="Times New Roman" pitchFamily="18" charset="0"/>
                <a:ea typeface="+mn-ea"/>
                <a:cs typeface="+mn-cs"/>
              </a:defRPr>
            </a:lvl2pPr>
            <a:lvl3pPr marL="882650" indent="31750" algn="l" rtl="0" eaLnBrk="0" fontAlgn="base" hangingPunct="0">
              <a:spcBef>
                <a:spcPct val="0"/>
              </a:spcBef>
              <a:spcAft>
                <a:spcPct val="0"/>
              </a:spcAft>
              <a:defRPr sz="2700" kern="1200">
                <a:solidFill>
                  <a:schemeClr val="tx1"/>
                </a:solidFill>
                <a:latin typeface="Times New Roman" pitchFamily="18" charset="0"/>
                <a:ea typeface="+mn-ea"/>
                <a:cs typeface="+mn-cs"/>
              </a:defRPr>
            </a:lvl3pPr>
            <a:lvl4pPr marL="1325563" indent="46038" algn="l" rtl="0" eaLnBrk="0" fontAlgn="base" hangingPunct="0">
              <a:spcBef>
                <a:spcPct val="0"/>
              </a:spcBef>
              <a:spcAft>
                <a:spcPct val="0"/>
              </a:spcAft>
              <a:defRPr sz="2700" kern="1200">
                <a:solidFill>
                  <a:schemeClr val="tx1"/>
                </a:solidFill>
                <a:latin typeface="Times New Roman" pitchFamily="18" charset="0"/>
                <a:ea typeface="+mn-ea"/>
                <a:cs typeface="+mn-cs"/>
              </a:defRPr>
            </a:lvl4pPr>
            <a:lvl5pPr marL="1766888" indent="61913" algn="l" rtl="0" eaLnBrk="0" fontAlgn="base" hangingPunct="0">
              <a:spcBef>
                <a:spcPct val="0"/>
              </a:spcBef>
              <a:spcAft>
                <a:spcPct val="0"/>
              </a:spcAft>
              <a:defRPr sz="2700" kern="1200">
                <a:solidFill>
                  <a:schemeClr val="tx1"/>
                </a:solidFill>
                <a:latin typeface="Times New Roman" pitchFamily="18" charset="0"/>
                <a:ea typeface="+mn-ea"/>
                <a:cs typeface="+mn-cs"/>
              </a:defRPr>
            </a:lvl5pPr>
            <a:lvl6pPr marL="2286000" algn="l" defTabSz="914400" rtl="0" eaLnBrk="1" latinLnBrk="0" hangingPunct="1">
              <a:defRPr sz="2700" kern="1200">
                <a:solidFill>
                  <a:schemeClr val="tx1"/>
                </a:solidFill>
                <a:latin typeface="Times New Roman" pitchFamily="18" charset="0"/>
                <a:ea typeface="+mn-ea"/>
                <a:cs typeface="+mn-cs"/>
              </a:defRPr>
            </a:lvl6pPr>
            <a:lvl7pPr marL="2743200" algn="l" defTabSz="914400" rtl="0" eaLnBrk="1" latinLnBrk="0" hangingPunct="1">
              <a:defRPr sz="2700" kern="1200">
                <a:solidFill>
                  <a:schemeClr val="tx1"/>
                </a:solidFill>
                <a:latin typeface="Times New Roman" pitchFamily="18" charset="0"/>
                <a:ea typeface="+mn-ea"/>
                <a:cs typeface="+mn-cs"/>
              </a:defRPr>
            </a:lvl7pPr>
            <a:lvl8pPr marL="3200400" algn="l" defTabSz="914400" rtl="0" eaLnBrk="1" latinLnBrk="0" hangingPunct="1">
              <a:defRPr sz="2700" kern="1200">
                <a:solidFill>
                  <a:schemeClr val="tx1"/>
                </a:solidFill>
                <a:latin typeface="Times New Roman" pitchFamily="18" charset="0"/>
                <a:ea typeface="+mn-ea"/>
                <a:cs typeface="+mn-cs"/>
              </a:defRPr>
            </a:lvl8pPr>
            <a:lvl9pPr marL="3657600" algn="l" defTabSz="914400" rtl="0" eaLnBrk="1" latinLnBrk="0" hangingPunct="1">
              <a:defRPr sz="2700" kern="1200">
                <a:solidFill>
                  <a:schemeClr val="tx1"/>
                </a:solidFill>
                <a:latin typeface="Times New Roman" pitchFamily="18" charset="0"/>
                <a:ea typeface="+mn-ea"/>
                <a:cs typeface="+mn-cs"/>
              </a:defRPr>
            </a:lvl9pPr>
          </a:lstStyle>
          <a:p>
            <a:pPr algn="just">
              <a:lnSpc>
                <a:spcPct val="130000"/>
              </a:lnSpc>
              <a:defRPr/>
            </a:pPr>
            <a:r>
              <a:rPr lang="en-US" sz="5400" dirty="0">
                <a:latin typeface="+mn-lt"/>
              </a:rPr>
              <a:t>Acknowledgements</a:t>
            </a:r>
          </a:p>
        </p:txBody>
      </p:sp>
      <p:sp>
        <p:nvSpPr>
          <p:cNvPr id="98" name="Organigramme : Alternative 97"/>
          <p:cNvSpPr/>
          <p:nvPr/>
        </p:nvSpPr>
        <p:spPr bwMode="auto">
          <a:xfrm>
            <a:off x="5563722" y="40662962"/>
            <a:ext cx="10757693" cy="2009025"/>
          </a:xfrm>
          <a:prstGeom prst="flowChartAlternateProcess">
            <a:avLst/>
          </a:prstGeom>
          <a:solidFill>
            <a:schemeClr val="bg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1404" tIns="45704" rIns="91404" bIns="45704">
            <a:spAutoFit/>
          </a:bodyPr>
          <a:lstStyle>
            <a:defPPr>
              <a:defRPr lang="de-AT"/>
            </a:defPPr>
            <a:lvl1pPr algn="l" rtl="0" eaLnBrk="0" fontAlgn="base" hangingPunct="0">
              <a:spcBef>
                <a:spcPct val="0"/>
              </a:spcBef>
              <a:spcAft>
                <a:spcPct val="0"/>
              </a:spcAft>
              <a:defRPr sz="2700" kern="1200">
                <a:solidFill>
                  <a:schemeClr val="tx1"/>
                </a:solidFill>
                <a:latin typeface="Times New Roman" pitchFamily="18" charset="0"/>
                <a:ea typeface="+mn-ea"/>
                <a:cs typeface="+mn-cs"/>
              </a:defRPr>
            </a:lvl1pPr>
            <a:lvl2pPr marL="441325" indent="15875" algn="l" rtl="0" eaLnBrk="0" fontAlgn="base" hangingPunct="0">
              <a:spcBef>
                <a:spcPct val="0"/>
              </a:spcBef>
              <a:spcAft>
                <a:spcPct val="0"/>
              </a:spcAft>
              <a:defRPr sz="2700" kern="1200">
                <a:solidFill>
                  <a:schemeClr val="tx1"/>
                </a:solidFill>
                <a:latin typeface="Times New Roman" pitchFamily="18" charset="0"/>
                <a:ea typeface="+mn-ea"/>
                <a:cs typeface="+mn-cs"/>
              </a:defRPr>
            </a:lvl2pPr>
            <a:lvl3pPr marL="882650" indent="31750" algn="l" rtl="0" eaLnBrk="0" fontAlgn="base" hangingPunct="0">
              <a:spcBef>
                <a:spcPct val="0"/>
              </a:spcBef>
              <a:spcAft>
                <a:spcPct val="0"/>
              </a:spcAft>
              <a:defRPr sz="2700" kern="1200">
                <a:solidFill>
                  <a:schemeClr val="tx1"/>
                </a:solidFill>
                <a:latin typeface="Times New Roman" pitchFamily="18" charset="0"/>
                <a:ea typeface="+mn-ea"/>
                <a:cs typeface="+mn-cs"/>
              </a:defRPr>
            </a:lvl3pPr>
            <a:lvl4pPr marL="1325563" indent="46038" algn="l" rtl="0" eaLnBrk="0" fontAlgn="base" hangingPunct="0">
              <a:spcBef>
                <a:spcPct val="0"/>
              </a:spcBef>
              <a:spcAft>
                <a:spcPct val="0"/>
              </a:spcAft>
              <a:defRPr sz="2700" kern="1200">
                <a:solidFill>
                  <a:schemeClr val="tx1"/>
                </a:solidFill>
                <a:latin typeface="Times New Roman" pitchFamily="18" charset="0"/>
                <a:ea typeface="+mn-ea"/>
                <a:cs typeface="+mn-cs"/>
              </a:defRPr>
            </a:lvl4pPr>
            <a:lvl5pPr marL="1766888" indent="61913" algn="l" rtl="0" eaLnBrk="0" fontAlgn="base" hangingPunct="0">
              <a:spcBef>
                <a:spcPct val="0"/>
              </a:spcBef>
              <a:spcAft>
                <a:spcPct val="0"/>
              </a:spcAft>
              <a:defRPr sz="2700" kern="1200">
                <a:solidFill>
                  <a:schemeClr val="tx1"/>
                </a:solidFill>
                <a:latin typeface="Times New Roman" pitchFamily="18" charset="0"/>
                <a:ea typeface="+mn-ea"/>
                <a:cs typeface="+mn-cs"/>
              </a:defRPr>
            </a:lvl5pPr>
            <a:lvl6pPr marL="2286000" algn="l" defTabSz="914400" rtl="0" eaLnBrk="1" latinLnBrk="0" hangingPunct="1">
              <a:defRPr sz="2700" kern="1200">
                <a:solidFill>
                  <a:schemeClr val="tx1"/>
                </a:solidFill>
                <a:latin typeface="Times New Roman" pitchFamily="18" charset="0"/>
                <a:ea typeface="+mn-ea"/>
                <a:cs typeface="+mn-cs"/>
              </a:defRPr>
            </a:lvl6pPr>
            <a:lvl7pPr marL="2743200" algn="l" defTabSz="914400" rtl="0" eaLnBrk="1" latinLnBrk="0" hangingPunct="1">
              <a:defRPr sz="2700" kern="1200">
                <a:solidFill>
                  <a:schemeClr val="tx1"/>
                </a:solidFill>
                <a:latin typeface="Times New Roman" pitchFamily="18" charset="0"/>
                <a:ea typeface="+mn-ea"/>
                <a:cs typeface="+mn-cs"/>
              </a:defRPr>
            </a:lvl7pPr>
            <a:lvl8pPr marL="3200400" algn="l" defTabSz="914400" rtl="0" eaLnBrk="1" latinLnBrk="0" hangingPunct="1">
              <a:defRPr sz="2700" kern="1200">
                <a:solidFill>
                  <a:schemeClr val="tx1"/>
                </a:solidFill>
                <a:latin typeface="Times New Roman" pitchFamily="18" charset="0"/>
                <a:ea typeface="+mn-ea"/>
                <a:cs typeface="+mn-cs"/>
              </a:defRPr>
            </a:lvl8pPr>
            <a:lvl9pPr marL="3657600" algn="l" defTabSz="914400" rtl="0" eaLnBrk="1" latinLnBrk="0" hangingPunct="1">
              <a:defRPr sz="2700" kern="1200">
                <a:solidFill>
                  <a:schemeClr val="tx1"/>
                </a:solidFill>
                <a:latin typeface="Times New Roman" pitchFamily="18" charset="0"/>
                <a:ea typeface="+mn-ea"/>
                <a:cs typeface="+mn-cs"/>
              </a:defRPr>
            </a:lvl9pPr>
          </a:lstStyle>
          <a:p>
            <a:pPr algn="just">
              <a:defRPr/>
            </a:pPr>
            <a:r>
              <a:rPr lang="en-US" sz="2800" i="1" dirty="0"/>
              <a:t>This work has received funding from the Bio Based Industries Joint Undertaking under the European Union’s Horizon 2020 research and innovation program under grant agreement No. 720303 Project </a:t>
            </a:r>
            <a:r>
              <a:rPr lang="en-US" sz="2800" i="1" dirty="0" smtClean="0"/>
              <a:t>ZELCOR</a:t>
            </a:r>
            <a:endParaRPr lang="en-US" sz="2800" dirty="0">
              <a:latin typeface="+mn-lt"/>
            </a:endParaRPr>
          </a:p>
        </p:txBody>
      </p:sp>
      <p:pic>
        <p:nvPicPr>
          <p:cNvPr id="16" name="Picture 4" descr="https://attachment.outlook.office.net/owa/mariane.daou@etu.univ-amu.fr/service.svc/s/GetFileAttachment?id=AAMkADcxOWFkNmU5LTYyNGUtNDA2My1hZGFkLTFjZjQ3YjdiODBmMgBGAAAAAADokDNjT5ZNTot9JybHeXJnBwCyg91i452YTbt8Vj%2FzFTA1AAAAAAEMAACyg91i452YTbt8Vj%2FzFTA1AAJogl2MAAABEgAQADZURYD9c6FHqMT%2BhYUlitU%3D&amp;X-OWA-CANARY=kjL8L0hkVESZHKajS-zcwJAHwXmV4dUYMt_ZBTWS0qJOggpdY6oe_zvt0oGb3ww-HOxyUhFM09Y.&amp;token=eyJhbGciOiJSUzI1NiIsImtpZCI6IjA2MDBGOUY2NzQ2MjA3MzdFNzM0MDRFMjg3QzQ1QTgxOENCN0NFQjgiLCJ4NXQiOiJCZ0Q1OW5SaUJ6Zm5OQVRpaDhSYWdZeTN6cmciLCJ0eXAiOiJKV1QifQ.eyJ2ZXIiOiJFeGNoYW5nZS5DYWxsYmFjay5WMSIsImFwcGN0eHNlbmRlciI6Ik93YURvd25sb2FkQGE5ZjFjNGY3LTM4ZjQtNGQzOC04YTNjLTRiNmRiZTk4MWNlYSIsImFwcGN0eCI6IntcIm1zZXhjaHByb3RcIjpcIm93YVwiLFwicHJpbWFyeXNpZFwiOlwiUy0xLTUtMjEtMjQ1NjI2NzE3OS0zODE1MDgyNzU0LTE5OTQ2NzU3MDItMjU2ODc2NVwiLFwicHVpZFwiOlwiMTE1Mzk3NzAyNTM4MjEwMzg1MlwiLFwib2lkXCI6XCI2ZjRmMDUyMy0yMDEzLTRmNzMtYjVlNS1kYWU1NTBmZTcxM2JcIixcInNjb3BlXCI6XCJPd2FEb3dubG9hZFwifSIsIm5iZiI6MTUzMDY5ODY0NSwiZXhwIjoxNTMwNjk5MjQ1LCJpc3MiOiIwMDAwMDAwMi0wMDAwLTBmZjEtY2UwMC0wMDAwMDAwMDAwMDBAYTlmMWM0ZjctMzhmNC00ZDM4LThhM2MtNGI2ZGJlOTgxY2VhIiwiYXVkIjoiMDAwMDAwMDItMDAwMC0wZmYxLWNlMDAtMDAwMDAwMDAwMDAwL2F0dGFjaG1lbnQub3V0bG9vay5vZmZpY2UubmV0QGE5ZjFjNGY3LTM4ZjQtNGQzOC04YTNjLTRiNmRiZTk4MWNlYSJ9.ATaxeXh9xj9Lr2rGbgTgIYDrO5Rtl2Yjd2Lg711WwmZsQfz-WeHEU5U3P3qDWB2niNR7rw9ZGo7ShpBkhUr6zmCJKG5rNMikjTXFk_EnMb95gv9sYDEN14hjU-cXkyf1BkENWpn1b707zStf477cy0plRCVb7pxLNz3q26PlX1FMEMu2OirU0LPEsTHEv9DaXIp1-fTxZUd6M_pFHKDWlSJqL1bC4SBvvVrjEnhkynpC_v4Zf8thZlXVJvXuCEk6VYa6I5JD1ChByYGt4TRPBv_kKIMOPOIaLsyxYz-e5GffbldTz4KnOX3A9enxN4uDFasyTi4rWxKuZ_Q4YWRaqw&amp;owa=outlook.office.com&amp;isImagePreview=True"/>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9813" y="2083278"/>
            <a:ext cx="3609975" cy="1333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5019</TotalTime>
  <Words>750</Words>
  <Application>Microsoft Macintosh PowerPoint</Application>
  <PresentationFormat>Custom</PresentationFormat>
  <Paragraphs>114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Thème Office</vt:lpstr>
      <vt:lpstr>DETERMINING THE MECHANISMS OF FUNGAL GROWTH AND DECONSTRUCTION OF ALKALI LIGNINS  </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natural fungal biodiversity from tropical and temperate forests to improve biomass conversion</dc:title>
  <dc:creator>llesage</dc:creator>
  <cp:lastModifiedBy>Seena Koyadan</cp:lastModifiedBy>
  <cp:revision>276</cp:revision>
  <cp:lastPrinted>2015-06-01T13:57:55Z</cp:lastPrinted>
  <dcterms:created xsi:type="dcterms:W3CDTF">2012-09-11T10:26:03Z</dcterms:created>
  <dcterms:modified xsi:type="dcterms:W3CDTF">2018-09-10T13:22:29Z</dcterms:modified>
</cp:coreProperties>
</file>